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874" r:id="rId2"/>
    <p:sldId id="795" r:id="rId3"/>
    <p:sldId id="830" r:id="rId4"/>
    <p:sldId id="353" r:id="rId5"/>
    <p:sldId id="454" r:id="rId6"/>
    <p:sldId id="453" r:id="rId7"/>
    <p:sldId id="835" r:id="rId8"/>
    <p:sldId id="834" r:id="rId9"/>
    <p:sldId id="456" r:id="rId10"/>
    <p:sldId id="372" r:id="rId11"/>
    <p:sldId id="374" r:id="rId12"/>
    <p:sldId id="836" r:id="rId13"/>
    <p:sldId id="837" r:id="rId14"/>
    <p:sldId id="838" r:id="rId15"/>
    <p:sldId id="832" r:id="rId16"/>
    <p:sldId id="877" r:id="rId17"/>
    <p:sldId id="936" r:id="rId18"/>
    <p:sldId id="937" r:id="rId19"/>
    <p:sldId id="827" r:id="rId20"/>
    <p:sldId id="828" r:id="rId21"/>
    <p:sldId id="807" r:id="rId22"/>
    <p:sldId id="808" r:id="rId23"/>
    <p:sldId id="940" r:id="rId24"/>
    <p:sldId id="938" r:id="rId25"/>
    <p:sldId id="815" r:id="rId26"/>
    <p:sldId id="816" r:id="rId27"/>
    <p:sldId id="812" r:id="rId28"/>
    <p:sldId id="811" r:id="rId29"/>
    <p:sldId id="820" r:id="rId30"/>
    <p:sldId id="817" r:id="rId31"/>
    <p:sldId id="813" r:id="rId32"/>
    <p:sldId id="822" r:id="rId33"/>
    <p:sldId id="821" r:id="rId34"/>
    <p:sldId id="818" r:id="rId35"/>
    <p:sldId id="829" r:id="rId36"/>
    <p:sldId id="824" r:id="rId37"/>
    <p:sldId id="825" r:id="rId38"/>
    <p:sldId id="350" r:id="rId39"/>
    <p:sldId id="300" r:id="rId40"/>
    <p:sldId id="375" r:id="rId41"/>
    <p:sldId id="455" r:id="rId42"/>
    <p:sldId id="809" r:id="rId43"/>
    <p:sldId id="831" r:id="rId44"/>
    <p:sldId id="872" r:id="rId45"/>
    <p:sldId id="871" r:id="rId46"/>
    <p:sldId id="939" r:id="rId47"/>
    <p:sldId id="873" r:id="rId48"/>
    <p:sldId id="870" r:id="rId49"/>
    <p:sldId id="819" r:id="rId50"/>
    <p:sldId id="840" r:id="rId51"/>
    <p:sldId id="805" r:id="rId52"/>
    <p:sldId id="810" r:id="rId53"/>
    <p:sldId id="941" r:id="rId54"/>
    <p:sldId id="942" r:id="rId55"/>
    <p:sldId id="943" r:id="rId56"/>
    <p:sldId id="944" r:id="rId57"/>
    <p:sldId id="847" r:id="rId58"/>
    <p:sldId id="858" r:id="rId59"/>
    <p:sldId id="862" r:id="rId60"/>
    <p:sldId id="867" r:id="rId61"/>
    <p:sldId id="844" r:id="rId62"/>
    <p:sldId id="845" r:id="rId63"/>
    <p:sldId id="846" r:id="rId64"/>
    <p:sldId id="945" r:id="rId65"/>
    <p:sldId id="946" r:id="rId66"/>
    <p:sldId id="947" r:id="rId67"/>
    <p:sldId id="948" r:id="rId68"/>
    <p:sldId id="864" r:id="rId69"/>
    <p:sldId id="950" r:id="rId70"/>
    <p:sldId id="951" r:id="rId71"/>
    <p:sldId id="949" r:id="rId72"/>
    <p:sldId id="865" r:id="rId73"/>
    <p:sldId id="868" r:id="rId74"/>
    <p:sldId id="866" r:id="rId75"/>
    <p:sldId id="863" r:id="rId76"/>
    <p:sldId id="843" r:id="rId77"/>
    <p:sldId id="875" r:id="rId78"/>
    <p:sldId id="876" r:id="rId79"/>
    <p:sldId id="869" r:id="rId80"/>
    <p:sldId id="839" r:id="rId81"/>
    <p:sldId id="859" r:id="rId82"/>
    <p:sldId id="861" r:id="rId83"/>
    <p:sldId id="842" r:id="rId84"/>
    <p:sldId id="841" r:id="rId85"/>
    <p:sldId id="853" r:id="rId86"/>
    <p:sldId id="854" r:id="rId87"/>
    <p:sldId id="855" r:id="rId88"/>
    <p:sldId id="856" r:id="rId89"/>
    <p:sldId id="857" r:id="rId9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/>
    <p:restoredTop sz="92254"/>
  </p:normalViewPr>
  <p:slideViewPr>
    <p:cSldViewPr snapToGrid="0" snapToObjects="1">
      <p:cViewPr varScale="1">
        <p:scale>
          <a:sx n="113" d="100"/>
          <a:sy n="113" d="100"/>
        </p:scale>
        <p:origin x="944" y="184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3.11.2023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77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133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43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085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18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339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Zdania do analizy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Zmysłami człowiek odbiera rzeczywistość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Opis rzeczywistości jest rozważany (zamysł)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Zamysł – rozważanie nad światem i nad sobą.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Zdania do analizy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Zmysłami człowiek odbiera rzeczywistość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Opis rzeczywistości jest rozważany (zamysł)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Zamysł – rozważanie nad światem i nad sobą.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30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Zdania do analizy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Zmysłami człowiek odbiera rzeczywistość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Opis rzeczywistości jest rozważany (zamysł)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Zamysł – rozważanie nad światem i nad sobą.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019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Zdania do analizy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Zmysłami człowiek odbiera rzeczywistość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Opis rzeczywistości jest rozważany (zamysł)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Zamysł – rozważanie nad światem i nad sobą.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539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83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Charakter się wyrabia.</a:t>
            </a:r>
          </a:p>
          <a:p>
            <a:pPr marL="171450" indent="-171450">
              <a:buFontTx/>
              <a:buChar char="-"/>
            </a:pPr>
            <a:r>
              <a:rPr lang="pl-PL" dirty="0"/>
              <a:t>Rób coś przez 2 tygodnie będziesz miał przyzwyczajenie</a:t>
            </a:r>
          </a:p>
          <a:p>
            <a:pPr marL="171450" indent="-171450">
              <a:buFontTx/>
              <a:buChar char="-"/>
            </a:pPr>
            <a:r>
              <a:rPr lang="pl-PL" dirty="0"/>
              <a:t>Rob coś przez 2 miesiące będziesz miał </a:t>
            </a:r>
          </a:p>
          <a:p>
            <a:pPr marL="171450" indent="-171450">
              <a:buFontTx/>
              <a:buChar char="-"/>
            </a:pPr>
            <a:r>
              <a:rPr lang="pl-PL" dirty="0"/>
              <a:t>Będziesz miał charakter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305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2.11.2023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Nauka o duszy….</a:t>
            </a:r>
            <a:br>
              <a:rPr lang="pl-PL" b="1" dirty="0"/>
            </a:br>
            <a:br>
              <a:rPr lang="pl-PL" b="1" dirty="0"/>
            </a:br>
            <a:r>
              <a:rPr lang="pl-PL" sz="3600" b="1" dirty="0"/>
              <a:t>Była epistemologia i model </a:t>
            </a:r>
            <a:r>
              <a:rPr lang="pl-PL" sz="3600" b="1" dirty="0" err="1"/>
              <a:t>infrormacyjny</a:t>
            </a:r>
            <a:br>
              <a:rPr lang="pl-PL" sz="3600" b="1" dirty="0"/>
            </a:br>
            <a:r>
              <a:rPr lang="pl-PL" sz="3600" b="1" dirty="0" err="1"/>
              <a:t>ToDo</a:t>
            </a:r>
            <a:r>
              <a:rPr lang="pl-PL" sz="3600" b="1" dirty="0"/>
              <a:t>:</a:t>
            </a:r>
            <a:br>
              <a:rPr lang="pl-PL" sz="3600" b="1" dirty="0"/>
            </a:br>
            <a:r>
              <a:rPr lang="pl-PL" sz="3600" b="1" dirty="0"/>
              <a:t>* przygotować wersję 2.o gdzie ważniejsza będzie przemiana pod wpływem ducha a nie praca psychologią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5799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Czerwiec 23 – dorabiam emocje, charakter, podejmowanie decyzji….. </a:t>
            </a:r>
            <a:br>
              <a:rPr lang="pl-PL" dirty="0"/>
            </a:br>
            <a:r>
              <a:rPr lang="pl-PL" dirty="0"/>
              <a:t>-&gt; ale patrz też </a:t>
            </a:r>
            <a:r>
              <a:rPr lang="pl-PL"/>
              <a:t>w „Światopogląd Ucznia”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58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r>
              <a:rPr lang="pl-PL" dirty="0"/>
              <a:t>2023– w ramach zajęć o Modelach biblijnych – poprawiam nieco i wstawiam poprawki tu.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0B93CC-A4E1-AF4F-9A7B-296C252E4138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402590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A35F-DD93-F542-944B-FB17EB42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przebiega informacja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430465B-B6B2-3D4E-986F-904FCCD243B7}"/>
              </a:ext>
            </a:extLst>
          </p:cNvPr>
          <p:cNvGrpSpPr/>
          <p:nvPr/>
        </p:nvGrpSpPr>
        <p:grpSpPr>
          <a:xfrm>
            <a:off x="2933892" y="2464919"/>
            <a:ext cx="5109648" cy="3560518"/>
            <a:chOff x="-847699" y="2092960"/>
            <a:chExt cx="5109648" cy="356051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AA1D6EB0-653D-6B45-9A04-C872E796BA1E}"/>
                </a:ext>
              </a:extLst>
            </p:cNvPr>
            <p:cNvGrpSpPr/>
            <p:nvPr/>
          </p:nvGrpSpPr>
          <p:grpSpPr>
            <a:xfrm>
              <a:off x="838200" y="2092960"/>
              <a:ext cx="3423749" cy="3490525"/>
              <a:chOff x="200338" y="340360"/>
              <a:chExt cx="3423749" cy="3490525"/>
            </a:xfrm>
          </p:grpSpPr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FBD164A1-3E50-B74D-B76B-AAD9E20CFC6A}"/>
                  </a:ext>
                </a:extLst>
              </p:cNvPr>
              <p:cNvGrpSpPr/>
              <p:nvPr/>
            </p:nvGrpSpPr>
            <p:grpSpPr>
              <a:xfrm>
                <a:off x="200338" y="340360"/>
                <a:ext cx="3423749" cy="3490525"/>
                <a:chOff x="7139977" y="1690688"/>
                <a:chExt cx="2691926" cy="2715662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5E4DC22E-0E98-5D46-A577-B47FED658E6C}"/>
                    </a:ext>
                  </a:extLst>
                </p:cNvPr>
                <p:cNvGrpSpPr/>
                <p:nvPr/>
              </p:nvGrpSpPr>
              <p:grpSpPr>
                <a:xfrm>
                  <a:off x="7139977" y="1690688"/>
                  <a:ext cx="2691926" cy="2715662"/>
                  <a:chOff x="7139977" y="1690688"/>
                  <a:chExt cx="2691926" cy="2715662"/>
                </a:xfrm>
              </p:grpSpPr>
              <p:sp>
                <p:nvSpPr>
                  <p:cNvPr id="34" name="Dowolny kształt 33">
                    <a:extLst>
                      <a:ext uri="{FF2B5EF4-FFF2-40B4-BE49-F238E27FC236}">
                        <a16:creationId xmlns:a16="http://schemas.microsoft.com/office/drawing/2014/main" id="{89CA4C0B-BE57-5A45-B61B-A4164CB10E7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2275840 w 4551680"/>
                      <a:gd name="connsiteY0" fmla="*/ 0 h 4551680"/>
                      <a:gd name="connsiteX1" fmla="*/ 4246775 w 4551680"/>
                      <a:gd name="connsiteY1" fmla="*/ 1137920 h 4551680"/>
                      <a:gd name="connsiteX2" fmla="*/ 424677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2275840 w 4551680"/>
                      <a:gd name="connsiteY4" fmla="*/ 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2275840" y="0"/>
                        </a:moveTo>
                        <a:cubicBezTo>
                          <a:pt x="3088919" y="0"/>
                          <a:pt x="3840236" y="433773"/>
                          <a:pt x="4246775" y="1137920"/>
                        </a:cubicBezTo>
                        <a:cubicBezTo>
                          <a:pt x="4653315" y="1842067"/>
                          <a:pt x="4653315" y="2709613"/>
                          <a:pt x="4246775" y="3413760"/>
                        </a:cubicBezTo>
                        <a:lnTo>
                          <a:pt x="2275840" y="2275840"/>
                        </a:lnTo>
                        <a:lnTo>
                          <a:pt x="2275840" y="0"/>
                        </a:lnTo>
                        <a:close/>
                      </a:path>
                    </a:pathLst>
                  </a:custGeom>
                  <a:solidFill>
                    <a:srgbClr val="FFF4C7"/>
                  </a:solidFill>
                  <a:ln>
                    <a:solidFill>
                      <a:srgbClr val="AD8B00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kumimoji="1" lang="pl-PL" sz="3200" i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Dowolny kształt 34">
                    <a:extLst>
                      <a:ext uri="{FF2B5EF4-FFF2-40B4-BE49-F238E27FC236}">
                        <a16:creationId xmlns:a16="http://schemas.microsoft.com/office/drawing/2014/main" id="{D2361AC8-ADD8-A441-A35C-21FD059ED33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4246775 w 4551680"/>
                      <a:gd name="connsiteY0" fmla="*/ 3413760 h 4551680"/>
                      <a:gd name="connsiteX1" fmla="*/ 2275840 w 4551680"/>
                      <a:gd name="connsiteY1" fmla="*/ 4551680 h 4551680"/>
                      <a:gd name="connsiteX2" fmla="*/ 30490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424677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4246775" y="3413760"/>
                        </a:moveTo>
                        <a:cubicBezTo>
                          <a:pt x="3840235" y="4117907"/>
                          <a:pt x="3088919" y="4551680"/>
                          <a:pt x="2275840" y="4551680"/>
                        </a:cubicBezTo>
                        <a:cubicBezTo>
                          <a:pt x="1462761" y="4551680"/>
                          <a:pt x="711444" y="4117907"/>
                          <a:pt x="304905" y="3413760"/>
                        </a:cubicBezTo>
                        <a:lnTo>
                          <a:pt x="2275840" y="2275840"/>
                        </a:lnTo>
                        <a:lnTo>
                          <a:pt x="4246775" y="3413760"/>
                        </a:lnTo>
                        <a:close/>
                      </a:path>
                    </a:pathLst>
                  </a:custGeom>
                  <a:solidFill>
                    <a:srgbClr val="DDF2FF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none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pl-PL" sz="3200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Dowolny kształt 35">
                    <a:extLst>
                      <a:ext uri="{FF2B5EF4-FFF2-40B4-BE49-F238E27FC236}">
                        <a16:creationId xmlns:a16="http://schemas.microsoft.com/office/drawing/2014/main" id="{26C64F20-17AB-004D-A059-61C4E77BAB2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304905 w 4551680"/>
                      <a:gd name="connsiteY0" fmla="*/ 3413760 h 4551680"/>
                      <a:gd name="connsiteX1" fmla="*/ 304905 w 4551680"/>
                      <a:gd name="connsiteY1" fmla="*/ 1137920 h 4551680"/>
                      <a:gd name="connsiteX2" fmla="*/ 2275840 w 4551680"/>
                      <a:gd name="connsiteY2" fmla="*/ 0 h 4551680"/>
                      <a:gd name="connsiteX3" fmla="*/ 2275840 w 4551680"/>
                      <a:gd name="connsiteY3" fmla="*/ 2275840 h 4551680"/>
                      <a:gd name="connsiteX4" fmla="*/ 30490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304905" y="3413760"/>
                        </a:moveTo>
                        <a:cubicBezTo>
                          <a:pt x="-101635" y="2709613"/>
                          <a:pt x="-101635" y="1842067"/>
                          <a:pt x="304905" y="1137920"/>
                        </a:cubicBezTo>
                        <a:cubicBezTo>
                          <a:pt x="711445" y="433773"/>
                          <a:pt x="1462761" y="0"/>
                          <a:pt x="2275840" y="0"/>
                        </a:cubicBezTo>
                        <a:lnTo>
                          <a:pt x="2275840" y="2275840"/>
                        </a:lnTo>
                        <a:lnTo>
                          <a:pt x="304905" y="3413760"/>
                        </a:lnTo>
                        <a:close/>
                      </a:path>
                    </a:pathLst>
                  </a:custGeom>
                  <a:solidFill>
                    <a:srgbClr val="E7FFE5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l-PL" sz="3200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1" name="PoleTekstowe 24">
                  <a:extLst>
                    <a:ext uri="{FF2B5EF4-FFF2-40B4-BE49-F238E27FC236}">
                      <a16:creationId xmlns:a16="http://schemas.microsoft.com/office/drawing/2014/main" id="{9C503978-974C-0E48-8F4D-E8DEED0556B0}"/>
                    </a:ext>
                  </a:extLst>
                </p:cNvPr>
                <p:cNvSpPr txBox="1"/>
                <p:nvPr/>
              </p:nvSpPr>
              <p:spPr>
                <a:xfrm>
                  <a:off x="7170529" y="2799418"/>
                  <a:ext cx="830548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kumimoji="1" lang="pl-PL" sz="2800" b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Ciało</a:t>
                  </a:r>
                </a:p>
              </p:txBody>
            </p:sp>
            <p:sp>
              <p:nvSpPr>
                <p:cNvPr id="32" name="PoleTekstowe 25">
                  <a:extLst>
                    <a:ext uri="{FF2B5EF4-FFF2-40B4-BE49-F238E27FC236}">
                      <a16:creationId xmlns:a16="http://schemas.microsoft.com/office/drawing/2014/main" id="{78E71ED8-7E49-DC40-810A-093537705194}"/>
                    </a:ext>
                  </a:extLst>
                </p:cNvPr>
                <p:cNvSpPr txBox="1"/>
                <p:nvPr/>
              </p:nvSpPr>
              <p:spPr>
                <a:xfrm>
                  <a:off x="8858631" y="2802522"/>
                  <a:ext cx="91336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rPr>
                    <a:t>Dusza</a:t>
                  </a:r>
                </a:p>
              </p:txBody>
            </p:sp>
            <p:sp>
              <p:nvSpPr>
                <p:cNvPr id="33" name="PoleTekstowe 26">
                  <a:extLst>
                    <a:ext uri="{FF2B5EF4-FFF2-40B4-BE49-F238E27FC236}">
                      <a16:creationId xmlns:a16="http://schemas.microsoft.com/office/drawing/2014/main" id="{9AAD8017-C7CA-0B4D-8DE6-B45173677CB0}"/>
                    </a:ext>
                  </a:extLst>
                </p:cNvPr>
                <p:cNvSpPr txBox="1"/>
                <p:nvPr/>
              </p:nvSpPr>
              <p:spPr>
                <a:xfrm>
                  <a:off x="7968421" y="1703843"/>
                  <a:ext cx="103138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Duch</a:t>
                  </a:r>
                </a:p>
              </p:txBody>
            </p:sp>
          </p:grpSp>
          <p:sp>
            <p:nvSpPr>
              <p:cNvPr id="21" name="PoleTekstowe 13">
                <a:extLst>
                  <a:ext uri="{FF2B5EF4-FFF2-40B4-BE49-F238E27FC236}">
                    <a16:creationId xmlns:a16="http://schemas.microsoft.com/office/drawing/2014/main" id="{7B2A6BA5-D0E7-4A4E-9828-09B803B17EA1}"/>
                  </a:ext>
                </a:extLst>
              </p:cNvPr>
              <p:cNvSpPr txBox="1"/>
              <p:nvPr/>
            </p:nvSpPr>
            <p:spPr>
              <a:xfrm>
                <a:off x="596732" y="2278737"/>
                <a:ext cx="778024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zmysły</a:t>
                </a:r>
              </a:p>
            </p:txBody>
          </p:sp>
          <p:sp>
            <p:nvSpPr>
              <p:cNvPr id="22" name="PoleTekstowe 14">
                <a:extLst>
                  <a:ext uri="{FF2B5EF4-FFF2-40B4-BE49-F238E27FC236}">
                    <a16:creationId xmlns:a16="http://schemas.microsoft.com/office/drawing/2014/main" id="{81832BD6-C539-F340-9B6C-92E2D492037D}"/>
                  </a:ext>
                </a:extLst>
              </p:cNvPr>
              <p:cNvSpPr txBox="1"/>
              <p:nvPr/>
            </p:nvSpPr>
            <p:spPr>
              <a:xfrm>
                <a:off x="945634" y="3089215"/>
                <a:ext cx="86779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mięśnie</a:t>
                </a:r>
              </a:p>
            </p:txBody>
          </p:sp>
          <p:sp>
            <p:nvSpPr>
              <p:cNvPr id="23" name="PoleTekstowe 15">
                <a:extLst>
                  <a:ext uri="{FF2B5EF4-FFF2-40B4-BE49-F238E27FC236}">
                    <a16:creationId xmlns:a16="http://schemas.microsoft.com/office/drawing/2014/main" id="{23DF18EF-6B0C-474B-BFAA-0E1CC0662560}"/>
                  </a:ext>
                </a:extLst>
              </p:cNvPr>
              <p:cNvSpPr txBox="1"/>
              <p:nvPr/>
            </p:nvSpPr>
            <p:spPr>
              <a:xfrm>
                <a:off x="2023196" y="3250049"/>
                <a:ext cx="54719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wola</a:t>
                </a:r>
              </a:p>
            </p:txBody>
          </p:sp>
          <p:sp>
            <p:nvSpPr>
              <p:cNvPr id="24" name="PoleTekstowe 16">
                <a:extLst>
                  <a:ext uri="{FF2B5EF4-FFF2-40B4-BE49-F238E27FC236}">
                    <a16:creationId xmlns:a16="http://schemas.microsoft.com/office/drawing/2014/main" id="{6F2C9CE4-265F-7547-A4BC-0E53AD88AD09}"/>
                  </a:ext>
                </a:extLst>
              </p:cNvPr>
              <p:cNvSpPr txBox="1"/>
              <p:nvPr/>
            </p:nvSpPr>
            <p:spPr>
              <a:xfrm>
                <a:off x="2456628" y="2221139"/>
                <a:ext cx="1034505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charakter</a:t>
                </a:r>
              </a:p>
            </p:txBody>
          </p:sp>
          <p:sp>
            <p:nvSpPr>
              <p:cNvPr id="25" name="PoleTekstowe 17">
                <a:extLst>
                  <a:ext uri="{FF2B5EF4-FFF2-40B4-BE49-F238E27FC236}">
                    <a16:creationId xmlns:a16="http://schemas.microsoft.com/office/drawing/2014/main" id="{B96F64E1-3AB0-344C-8146-72AED2D9660C}"/>
                  </a:ext>
                </a:extLst>
              </p:cNvPr>
              <p:cNvSpPr txBox="1"/>
              <p:nvPr/>
            </p:nvSpPr>
            <p:spPr>
              <a:xfrm>
                <a:off x="2431918" y="2940961"/>
                <a:ext cx="67543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umysł</a:t>
                </a:r>
              </a:p>
            </p:txBody>
          </p:sp>
          <p:sp>
            <p:nvSpPr>
              <p:cNvPr id="26" name="PoleTekstowe 18">
                <a:extLst>
                  <a:ext uri="{FF2B5EF4-FFF2-40B4-BE49-F238E27FC236}">
                    <a16:creationId xmlns:a16="http://schemas.microsoft.com/office/drawing/2014/main" id="{43BD2BC7-55BF-4943-A4AB-4AA6B193976F}"/>
                  </a:ext>
                </a:extLst>
              </p:cNvPr>
              <p:cNvSpPr txBox="1"/>
              <p:nvPr/>
            </p:nvSpPr>
            <p:spPr>
              <a:xfrm>
                <a:off x="2009866" y="2573341"/>
                <a:ext cx="816496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emocje</a:t>
                </a:r>
              </a:p>
            </p:txBody>
          </p:sp>
          <p:sp>
            <p:nvSpPr>
              <p:cNvPr id="27" name="PoleTekstowe 19">
                <a:extLst>
                  <a:ext uri="{FF2B5EF4-FFF2-40B4-BE49-F238E27FC236}">
                    <a16:creationId xmlns:a16="http://schemas.microsoft.com/office/drawing/2014/main" id="{76D42ADD-F7E7-7F4D-8C3E-F21B1E62C165}"/>
                  </a:ext>
                </a:extLst>
              </p:cNvPr>
              <p:cNvSpPr txBox="1"/>
              <p:nvPr/>
            </p:nvSpPr>
            <p:spPr>
              <a:xfrm>
                <a:off x="1628834" y="1442625"/>
                <a:ext cx="99603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sumienie</a:t>
                </a:r>
              </a:p>
            </p:txBody>
          </p:sp>
          <p:sp>
            <p:nvSpPr>
              <p:cNvPr id="28" name="PoleTekstowe 20">
                <a:extLst>
                  <a:ext uri="{FF2B5EF4-FFF2-40B4-BE49-F238E27FC236}">
                    <a16:creationId xmlns:a16="http://schemas.microsoft.com/office/drawing/2014/main" id="{F214BEEF-3D3C-AA43-B4DF-F630088602D6}"/>
                  </a:ext>
                </a:extLst>
              </p:cNvPr>
              <p:cNvSpPr txBox="1"/>
              <p:nvPr/>
            </p:nvSpPr>
            <p:spPr>
              <a:xfrm>
                <a:off x="648595" y="781140"/>
                <a:ext cx="1521818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świadomość </a:t>
                </a:r>
                <a:b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istnienia Boga</a:t>
                </a:r>
              </a:p>
            </p:txBody>
          </p:sp>
          <p:sp>
            <p:nvSpPr>
              <p:cNvPr id="29" name="PoleTekstowe 22">
                <a:extLst>
                  <a:ext uri="{FF2B5EF4-FFF2-40B4-BE49-F238E27FC236}">
                    <a16:creationId xmlns:a16="http://schemas.microsoft.com/office/drawing/2014/main" id="{5DA15215-5958-DB43-AE96-5444BAB9C1B5}"/>
                  </a:ext>
                </a:extLst>
              </p:cNvPr>
              <p:cNvSpPr txBox="1"/>
              <p:nvPr/>
            </p:nvSpPr>
            <p:spPr>
              <a:xfrm>
                <a:off x="749270" y="2677627"/>
                <a:ext cx="893441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odruchy</a:t>
                </a:r>
                <a:endPara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6491D807-FD19-F545-AB1D-4EA4A29D08C0}"/>
                </a:ext>
              </a:extLst>
            </p:cNvPr>
            <p:cNvCxnSpPr/>
            <p:nvPr/>
          </p:nvCxnSpPr>
          <p:spPr>
            <a:xfrm>
              <a:off x="2076935" y="4276240"/>
              <a:ext cx="906137" cy="62018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0FE1F878-BA1F-664C-9AA2-E3F223E3A2A6}"/>
                </a:ext>
              </a:extLst>
            </p:cNvPr>
            <p:cNvCxnSpPr>
              <a:cxnSpLocks/>
            </p:cNvCxnSpPr>
            <p:nvPr/>
          </p:nvCxnSpPr>
          <p:spPr>
            <a:xfrm>
              <a:off x="-847699" y="4276240"/>
              <a:ext cx="208229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5F39792-C0FE-DC41-B1A1-A034709CB0EB}"/>
                </a:ext>
              </a:extLst>
            </p:cNvPr>
            <p:cNvCxnSpPr/>
            <p:nvPr/>
          </p:nvCxnSpPr>
          <p:spPr>
            <a:xfrm flipH="1" flipV="1">
              <a:off x="2137609" y="5168729"/>
              <a:ext cx="717972" cy="1936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AAA42D9D-F652-4342-A23F-3124C4ABB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704" y="5054414"/>
              <a:ext cx="1713121" cy="599064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AE8F2BC-6D2A-D643-96BA-CB08DDE3FEF9}"/>
              </a:ext>
            </a:extLst>
          </p:cNvPr>
          <p:cNvSpPr txBox="1"/>
          <p:nvPr/>
        </p:nvSpPr>
        <p:spPr>
          <a:xfrm>
            <a:off x="992669" y="4820353"/>
            <a:ext cx="239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Świat</a:t>
            </a:r>
          </a:p>
        </p:txBody>
      </p:sp>
      <p:sp>
        <p:nvSpPr>
          <p:cNvPr id="38" name="Strzałka w lewo i prawo 37">
            <a:extLst>
              <a:ext uri="{FF2B5EF4-FFF2-40B4-BE49-F238E27FC236}">
                <a16:creationId xmlns:a16="http://schemas.microsoft.com/office/drawing/2014/main" id="{3FDF4AF1-9EEF-6A41-BF24-F95BF061D7D0}"/>
              </a:ext>
            </a:extLst>
          </p:cNvPr>
          <p:cNvSpPr/>
          <p:nvPr/>
        </p:nvSpPr>
        <p:spPr>
          <a:xfrm rot="21079014">
            <a:off x="2982068" y="4928247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A815B83-62C4-5542-9A4E-8299088A3C4D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22751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A35F-DD93-F542-944B-FB17EB42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przebiega informacja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430465B-B6B2-3D4E-986F-904FCCD243B7}"/>
              </a:ext>
            </a:extLst>
          </p:cNvPr>
          <p:cNvGrpSpPr/>
          <p:nvPr/>
        </p:nvGrpSpPr>
        <p:grpSpPr>
          <a:xfrm>
            <a:off x="2933892" y="2464919"/>
            <a:ext cx="5109648" cy="3560518"/>
            <a:chOff x="-847699" y="2092960"/>
            <a:chExt cx="5109648" cy="356051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AA1D6EB0-653D-6B45-9A04-C872E796BA1E}"/>
                </a:ext>
              </a:extLst>
            </p:cNvPr>
            <p:cNvGrpSpPr/>
            <p:nvPr/>
          </p:nvGrpSpPr>
          <p:grpSpPr>
            <a:xfrm>
              <a:off x="838200" y="2092960"/>
              <a:ext cx="3423749" cy="3490525"/>
              <a:chOff x="200338" y="340360"/>
              <a:chExt cx="3423749" cy="3490525"/>
            </a:xfrm>
          </p:grpSpPr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FBD164A1-3E50-B74D-B76B-AAD9E20CFC6A}"/>
                  </a:ext>
                </a:extLst>
              </p:cNvPr>
              <p:cNvGrpSpPr/>
              <p:nvPr/>
            </p:nvGrpSpPr>
            <p:grpSpPr>
              <a:xfrm>
                <a:off x="200338" y="340360"/>
                <a:ext cx="3423749" cy="3490525"/>
                <a:chOff x="7139977" y="1690688"/>
                <a:chExt cx="2691926" cy="2715662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5E4DC22E-0E98-5D46-A577-B47FED658E6C}"/>
                    </a:ext>
                  </a:extLst>
                </p:cNvPr>
                <p:cNvGrpSpPr/>
                <p:nvPr/>
              </p:nvGrpSpPr>
              <p:grpSpPr>
                <a:xfrm>
                  <a:off x="7139977" y="1690688"/>
                  <a:ext cx="2691926" cy="2715662"/>
                  <a:chOff x="7139977" y="1690688"/>
                  <a:chExt cx="2691926" cy="2715662"/>
                </a:xfrm>
              </p:grpSpPr>
              <p:sp>
                <p:nvSpPr>
                  <p:cNvPr id="34" name="Dowolny kształt 33">
                    <a:extLst>
                      <a:ext uri="{FF2B5EF4-FFF2-40B4-BE49-F238E27FC236}">
                        <a16:creationId xmlns:a16="http://schemas.microsoft.com/office/drawing/2014/main" id="{89CA4C0B-BE57-5A45-B61B-A4164CB10E7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2275840 w 4551680"/>
                      <a:gd name="connsiteY0" fmla="*/ 0 h 4551680"/>
                      <a:gd name="connsiteX1" fmla="*/ 4246775 w 4551680"/>
                      <a:gd name="connsiteY1" fmla="*/ 1137920 h 4551680"/>
                      <a:gd name="connsiteX2" fmla="*/ 424677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2275840 w 4551680"/>
                      <a:gd name="connsiteY4" fmla="*/ 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2275840" y="0"/>
                        </a:moveTo>
                        <a:cubicBezTo>
                          <a:pt x="3088919" y="0"/>
                          <a:pt x="3840236" y="433773"/>
                          <a:pt x="4246775" y="1137920"/>
                        </a:cubicBezTo>
                        <a:cubicBezTo>
                          <a:pt x="4653315" y="1842067"/>
                          <a:pt x="4653315" y="2709613"/>
                          <a:pt x="4246775" y="3413760"/>
                        </a:cubicBezTo>
                        <a:lnTo>
                          <a:pt x="2275840" y="2275840"/>
                        </a:lnTo>
                        <a:lnTo>
                          <a:pt x="2275840" y="0"/>
                        </a:lnTo>
                        <a:close/>
                      </a:path>
                    </a:pathLst>
                  </a:custGeom>
                  <a:solidFill>
                    <a:srgbClr val="FFF4C7"/>
                  </a:solidFill>
                  <a:ln>
                    <a:solidFill>
                      <a:srgbClr val="AD8B00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kumimoji="1" lang="pl-PL" sz="3200" i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Dowolny kształt 34">
                    <a:extLst>
                      <a:ext uri="{FF2B5EF4-FFF2-40B4-BE49-F238E27FC236}">
                        <a16:creationId xmlns:a16="http://schemas.microsoft.com/office/drawing/2014/main" id="{D2361AC8-ADD8-A441-A35C-21FD059ED33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4246775 w 4551680"/>
                      <a:gd name="connsiteY0" fmla="*/ 3413760 h 4551680"/>
                      <a:gd name="connsiteX1" fmla="*/ 2275840 w 4551680"/>
                      <a:gd name="connsiteY1" fmla="*/ 4551680 h 4551680"/>
                      <a:gd name="connsiteX2" fmla="*/ 30490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424677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4246775" y="3413760"/>
                        </a:moveTo>
                        <a:cubicBezTo>
                          <a:pt x="3840235" y="4117907"/>
                          <a:pt x="3088919" y="4551680"/>
                          <a:pt x="2275840" y="4551680"/>
                        </a:cubicBezTo>
                        <a:cubicBezTo>
                          <a:pt x="1462761" y="4551680"/>
                          <a:pt x="711444" y="4117907"/>
                          <a:pt x="304905" y="3413760"/>
                        </a:cubicBezTo>
                        <a:lnTo>
                          <a:pt x="2275840" y="2275840"/>
                        </a:lnTo>
                        <a:lnTo>
                          <a:pt x="4246775" y="3413760"/>
                        </a:lnTo>
                        <a:close/>
                      </a:path>
                    </a:pathLst>
                  </a:custGeom>
                  <a:solidFill>
                    <a:srgbClr val="DDF2FF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none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pl-PL" sz="3200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Dowolny kształt 35">
                    <a:extLst>
                      <a:ext uri="{FF2B5EF4-FFF2-40B4-BE49-F238E27FC236}">
                        <a16:creationId xmlns:a16="http://schemas.microsoft.com/office/drawing/2014/main" id="{26C64F20-17AB-004D-A059-61C4E77BAB2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304905 w 4551680"/>
                      <a:gd name="connsiteY0" fmla="*/ 3413760 h 4551680"/>
                      <a:gd name="connsiteX1" fmla="*/ 304905 w 4551680"/>
                      <a:gd name="connsiteY1" fmla="*/ 1137920 h 4551680"/>
                      <a:gd name="connsiteX2" fmla="*/ 2275840 w 4551680"/>
                      <a:gd name="connsiteY2" fmla="*/ 0 h 4551680"/>
                      <a:gd name="connsiteX3" fmla="*/ 2275840 w 4551680"/>
                      <a:gd name="connsiteY3" fmla="*/ 2275840 h 4551680"/>
                      <a:gd name="connsiteX4" fmla="*/ 30490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304905" y="3413760"/>
                        </a:moveTo>
                        <a:cubicBezTo>
                          <a:pt x="-101635" y="2709613"/>
                          <a:pt x="-101635" y="1842067"/>
                          <a:pt x="304905" y="1137920"/>
                        </a:cubicBezTo>
                        <a:cubicBezTo>
                          <a:pt x="711445" y="433773"/>
                          <a:pt x="1462761" y="0"/>
                          <a:pt x="2275840" y="0"/>
                        </a:cubicBezTo>
                        <a:lnTo>
                          <a:pt x="2275840" y="2275840"/>
                        </a:lnTo>
                        <a:lnTo>
                          <a:pt x="304905" y="3413760"/>
                        </a:lnTo>
                        <a:close/>
                      </a:path>
                    </a:pathLst>
                  </a:custGeom>
                  <a:solidFill>
                    <a:srgbClr val="E7FFE5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l-PL" sz="3200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1" name="PoleTekstowe 24">
                  <a:extLst>
                    <a:ext uri="{FF2B5EF4-FFF2-40B4-BE49-F238E27FC236}">
                      <a16:creationId xmlns:a16="http://schemas.microsoft.com/office/drawing/2014/main" id="{9C503978-974C-0E48-8F4D-E8DEED0556B0}"/>
                    </a:ext>
                  </a:extLst>
                </p:cNvPr>
                <p:cNvSpPr txBox="1"/>
                <p:nvPr/>
              </p:nvSpPr>
              <p:spPr>
                <a:xfrm>
                  <a:off x="7170529" y="2799418"/>
                  <a:ext cx="830548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kumimoji="1" lang="pl-PL" sz="2800" b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Ciało</a:t>
                  </a:r>
                </a:p>
              </p:txBody>
            </p:sp>
            <p:sp>
              <p:nvSpPr>
                <p:cNvPr id="32" name="PoleTekstowe 25">
                  <a:extLst>
                    <a:ext uri="{FF2B5EF4-FFF2-40B4-BE49-F238E27FC236}">
                      <a16:creationId xmlns:a16="http://schemas.microsoft.com/office/drawing/2014/main" id="{78E71ED8-7E49-DC40-810A-093537705194}"/>
                    </a:ext>
                  </a:extLst>
                </p:cNvPr>
                <p:cNvSpPr txBox="1"/>
                <p:nvPr/>
              </p:nvSpPr>
              <p:spPr>
                <a:xfrm>
                  <a:off x="8858631" y="2802522"/>
                  <a:ext cx="91336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rPr>
                    <a:t>Dusza</a:t>
                  </a:r>
                </a:p>
              </p:txBody>
            </p:sp>
            <p:sp>
              <p:nvSpPr>
                <p:cNvPr id="33" name="PoleTekstowe 26">
                  <a:extLst>
                    <a:ext uri="{FF2B5EF4-FFF2-40B4-BE49-F238E27FC236}">
                      <a16:creationId xmlns:a16="http://schemas.microsoft.com/office/drawing/2014/main" id="{9AAD8017-C7CA-0B4D-8DE6-B45173677CB0}"/>
                    </a:ext>
                  </a:extLst>
                </p:cNvPr>
                <p:cNvSpPr txBox="1"/>
                <p:nvPr/>
              </p:nvSpPr>
              <p:spPr>
                <a:xfrm>
                  <a:off x="7968421" y="1703843"/>
                  <a:ext cx="103138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Duch</a:t>
                  </a:r>
                </a:p>
              </p:txBody>
            </p:sp>
          </p:grpSp>
          <p:sp>
            <p:nvSpPr>
              <p:cNvPr id="21" name="PoleTekstowe 13">
                <a:extLst>
                  <a:ext uri="{FF2B5EF4-FFF2-40B4-BE49-F238E27FC236}">
                    <a16:creationId xmlns:a16="http://schemas.microsoft.com/office/drawing/2014/main" id="{7B2A6BA5-D0E7-4A4E-9828-09B803B17EA1}"/>
                  </a:ext>
                </a:extLst>
              </p:cNvPr>
              <p:cNvSpPr txBox="1"/>
              <p:nvPr/>
            </p:nvSpPr>
            <p:spPr>
              <a:xfrm>
                <a:off x="596732" y="2278737"/>
                <a:ext cx="778024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zmysły</a:t>
                </a:r>
              </a:p>
            </p:txBody>
          </p:sp>
          <p:sp>
            <p:nvSpPr>
              <p:cNvPr id="22" name="PoleTekstowe 14">
                <a:extLst>
                  <a:ext uri="{FF2B5EF4-FFF2-40B4-BE49-F238E27FC236}">
                    <a16:creationId xmlns:a16="http://schemas.microsoft.com/office/drawing/2014/main" id="{81832BD6-C539-F340-9B6C-92E2D492037D}"/>
                  </a:ext>
                </a:extLst>
              </p:cNvPr>
              <p:cNvSpPr txBox="1"/>
              <p:nvPr/>
            </p:nvSpPr>
            <p:spPr>
              <a:xfrm>
                <a:off x="945634" y="3089215"/>
                <a:ext cx="86779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mięśnie</a:t>
                </a:r>
              </a:p>
            </p:txBody>
          </p:sp>
          <p:sp>
            <p:nvSpPr>
              <p:cNvPr id="23" name="PoleTekstowe 15">
                <a:extLst>
                  <a:ext uri="{FF2B5EF4-FFF2-40B4-BE49-F238E27FC236}">
                    <a16:creationId xmlns:a16="http://schemas.microsoft.com/office/drawing/2014/main" id="{23DF18EF-6B0C-474B-BFAA-0E1CC0662560}"/>
                  </a:ext>
                </a:extLst>
              </p:cNvPr>
              <p:cNvSpPr txBox="1"/>
              <p:nvPr/>
            </p:nvSpPr>
            <p:spPr>
              <a:xfrm>
                <a:off x="2023196" y="3250049"/>
                <a:ext cx="54719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wola</a:t>
                </a:r>
              </a:p>
            </p:txBody>
          </p:sp>
          <p:sp>
            <p:nvSpPr>
              <p:cNvPr id="24" name="PoleTekstowe 16">
                <a:extLst>
                  <a:ext uri="{FF2B5EF4-FFF2-40B4-BE49-F238E27FC236}">
                    <a16:creationId xmlns:a16="http://schemas.microsoft.com/office/drawing/2014/main" id="{6F2C9CE4-265F-7547-A4BC-0E53AD88AD09}"/>
                  </a:ext>
                </a:extLst>
              </p:cNvPr>
              <p:cNvSpPr txBox="1"/>
              <p:nvPr/>
            </p:nvSpPr>
            <p:spPr>
              <a:xfrm>
                <a:off x="2456628" y="2221139"/>
                <a:ext cx="1034505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charakter</a:t>
                </a:r>
              </a:p>
            </p:txBody>
          </p:sp>
          <p:sp>
            <p:nvSpPr>
              <p:cNvPr id="25" name="PoleTekstowe 17">
                <a:extLst>
                  <a:ext uri="{FF2B5EF4-FFF2-40B4-BE49-F238E27FC236}">
                    <a16:creationId xmlns:a16="http://schemas.microsoft.com/office/drawing/2014/main" id="{B96F64E1-3AB0-344C-8146-72AED2D9660C}"/>
                  </a:ext>
                </a:extLst>
              </p:cNvPr>
              <p:cNvSpPr txBox="1"/>
              <p:nvPr/>
            </p:nvSpPr>
            <p:spPr>
              <a:xfrm>
                <a:off x="2431918" y="2940961"/>
                <a:ext cx="67543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umysł</a:t>
                </a:r>
              </a:p>
            </p:txBody>
          </p:sp>
          <p:sp>
            <p:nvSpPr>
              <p:cNvPr id="26" name="PoleTekstowe 18">
                <a:extLst>
                  <a:ext uri="{FF2B5EF4-FFF2-40B4-BE49-F238E27FC236}">
                    <a16:creationId xmlns:a16="http://schemas.microsoft.com/office/drawing/2014/main" id="{43BD2BC7-55BF-4943-A4AB-4AA6B193976F}"/>
                  </a:ext>
                </a:extLst>
              </p:cNvPr>
              <p:cNvSpPr txBox="1"/>
              <p:nvPr/>
            </p:nvSpPr>
            <p:spPr>
              <a:xfrm>
                <a:off x="2009866" y="2573341"/>
                <a:ext cx="816496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emocje</a:t>
                </a:r>
              </a:p>
            </p:txBody>
          </p:sp>
          <p:sp>
            <p:nvSpPr>
              <p:cNvPr id="27" name="PoleTekstowe 19">
                <a:extLst>
                  <a:ext uri="{FF2B5EF4-FFF2-40B4-BE49-F238E27FC236}">
                    <a16:creationId xmlns:a16="http://schemas.microsoft.com/office/drawing/2014/main" id="{76D42ADD-F7E7-7F4D-8C3E-F21B1E62C165}"/>
                  </a:ext>
                </a:extLst>
              </p:cNvPr>
              <p:cNvSpPr txBox="1"/>
              <p:nvPr/>
            </p:nvSpPr>
            <p:spPr>
              <a:xfrm>
                <a:off x="1628834" y="1442625"/>
                <a:ext cx="99603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sumienie</a:t>
                </a:r>
              </a:p>
            </p:txBody>
          </p:sp>
          <p:sp>
            <p:nvSpPr>
              <p:cNvPr id="28" name="PoleTekstowe 20">
                <a:extLst>
                  <a:ext uri="{FF2B5EF4-FFF2-40B4-BE49-F238E27FC236}">
                    <a16:creationId xmlns:a16="http://schemas.microsoft.com/office/drawing/2014/main" id="{F214BEEF-3D3C-AA43-B4DF-F630088602D6}"/>
                  </a:ext>
                </a:extLst>
              </p:cNvPr>
              <p:cNvSpPr txBox="1"/>
              <p:nvPr/>
            </p:nvSpPr>
            <p:spPr>
              <a:xfrm>
                <a:off x="648595" y="781140"/>
                <a:ext cx="1521818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świadomość </a:t>
                </a:r>
                <a:b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istnienia Boga</a:t>
                </a:r>
              </a:p>
            </p:txBody>
          </p:sp>
          <p:sp>
            <p:nvSpPr>
              <p:cNvPr id="29" name="PoleTekstowe 22">
                <a:extLst>
                  <a:ext uri="{FF2B5EF4-FFF2-40B4-BE49-F238E27FC236}">
                    <a16:creationId xmlns:a16="http://schemas.microsoft.com/office/drawing/2014/main" id="{5DA15215-5958-DB43-AE96-5444BAB9C1B5}"/>
                  </a:ext>
                </a:extLst>
              </p:cNvPr>
              <p:cNvSpPr txBox="1"/>
              <p:nvPr/>
            </p:nvSpPr>
            <p:spPr>
              <a:xfrm>
                <a:off x="749270" y="2677627"/>
                <a:ext cx="893441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odruchy</a:t>
                </a:r>
                <a:endPara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6491D807-FD19-F545-AB1D-4EA4A29D08C0}"/>
                </a:ext>
              </a:extLst>
            </p:cNvPr>
            <p:cNvCxnSpPr/>
            <p:nvPr/>
          </p:nvCxnSpPr>
          <p:spPr>
            <a:xfrm>
              <a:off x="2076935" y="4276240"/>
              <a:ext cx="906137" cy="62018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0FE1F878-BA1F-664C-9AA2-E3F223E3A2A6}"/>
                </a:ext>
              </a:extLst>
            </p:cNvPr>
            <p:cNvCxnSpPr>
              <a:cxnSpLocks/>
            </p:cNvCxnSpPr>
            <p:nvPr/>
          </p:nvCxnSpPr>
          <p:spPr>
            <a:xfrm>
              <a:off x="-847699" y="4276240"/>
              <a:ext cx="208229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5F39792-C0FE-DC41-B1A1-A034709CB0EB}"/>
                </a:ext>
              </a:extLst>
            </p:cNvPr>
            <p:cNvCxnSpPr/>
            <p:nvPr/>
          </p:nvCxnSpPr>
          <p:spPr>
            <a:xfrm flipH="1" flipV="1">
              <a:off x="2137609" y="5168729"/>
              <a:ext cx="717972" cy="1936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AAA42D9D-F652-4342-A23F-3124C4ABB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704" y="5054414"/>
              <a:ext cx="1713121" cy="599064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AE8F2BC-6D2A-D643-96BA-CB08DDE3FEF9}"/>
              </a:ext>
            </a:extLst>
          </p:cNvPr>
          <p:cNvSpPr txBox="1"/>
          <p:nvPr/>
        </p:nvSpPr>
        <p:spPr>
          <a:xfrm>
            <a:off x="992669" y="4820353"/>
            <a:ext cx="239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Świat</a:t>
            </a:r>
          </a:p>
        </p:txBody>
      </p:sp>
      <p:sp>
        <p:nvSpPr>
          <p:cNvPr id="38" name="Strzałka w lewo i prawo 37">
            <a:extLst>
              <a:ext uri="{FF2B5EF4-FFF2-40B4-BE49-F238E27FC236}">
                <a16:creationId xmlns:a16="http://schemas.microsoft.com/office/drawing/2014/main" id="{3FDF4AF1-9EEF-6A41-BF24-F95BF061D7D0}"/>
              </a:ext>
            </a:extLst>
          </p:cNvPr>
          <p:cNvSpPr/>
          <p:nvPr/>
        </p:nvSpPr>
        <p:spPr>
          <a:xfrm rot="21079014">
            <a:off x="2982068" y="4928247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Tekstowe 40">
            <a:extLst>
              <a:ext uri="{FF2B5EF4-FFF2-40B4-BE49-F238E27FC236}">
                <a16:creationId xmlns:a16="http://schemas.microsoft.com/office/drawing/2014/main" id="{B42C9B15-3417-A348-8F5F-E6CACF10F7FB}"/>
              </a:ext>
            </a:extLst>
          </p:cNvPr>
          <p:cNvSpPr txBox="1"/>
          <p:nvPr/>
        </p:nvSpPr>
        <p:spPr>
          <a:xfrm>
            <a:off x="9287692" y="1399953"/>
            <a:ext cx="1403196" cy="108836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Bóg</a:t>
            </a:r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426CB928-1949-624C-8D5C-79B443FCA96D}"/>
              </a:ext>
            </a:extLst>
          </p:cNvPr>
          <p:cNvCxnSpPr>
            <a:cxnSpLocks/>
          </p:cNvCxnSpPr>
          <p:nvPr/>
        </p:nvCxnSpPr>
        <p:spPr>
          <a:xfrm flipH="1">
            <a:off x="7359825" y="3242697"/>
            <a:ext cx="68611" cy="190440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Tekstowe 34">
            <a:extLst>
              <a:ext uri="{FF2B5EF4-FFF2-40B4-BE49-F238E27FC236}">
                <a16:creationId xmlns:a16="http://schemas.microsoft.com/office/drawing/2014/main" id="{91943FD6-55AE-F241-B386-BCC50A7D1E76}"/>
              </a:ext>
            </a:extLst>
          </p:cNvPr>
          <p:cNvSpPr txBox="1"/>
          <p:nvPr/>
        </p:nvSpPr>
        <p:spPr>
          <a:xfrm>
            <a:off x="6957989" y="2683156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sp>
        <p:nvSpPr>
          <p:cNvPr id="46" name="Strzałka w lewo i prawo 45">
            <a:extLst>
              <a:ext uri="{FF2B5EF4-FFF2-40B4-BE49-F238E27FC236}">
                <a16:creationId xmlns:a16="http://schemas.microsoft.com/office/drawing/2014/main" id="{F0949925-C99F-1148-8811-2D9EAF2BC8FE}"/>
              </a:ext>
            </a:extLst>
          </p:cNvPr>
          <p:cNvSpPr/>
          <p:nvPr/>
        </p:nvSpPr>
        <p:spPr>
          <a:xfrm rot="19845658">
            <a:off x="7500426" y="1998123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E477AE-1782-2C4B-B424-C385067F06DE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72133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3A638-9513-9F47-87B1-8E739054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Przemyślenia o kolorach z 23 marca 2023</a:t>
            </a:r>
            <a:br>
              <a:rPr lang="pl-PL" dirty="0"/>
            </a:br>
            <a:r>
              <a:rPr lang="pl-PL" b="1" dirty="0"/>
              <a:t>Problem</a:t>
            </a:r>
            <a:r>
              <a:rPr lang="pl-PL" dirty="0"/>
              <a:t>: stworzyć paletę kolorów do używania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703A9-4F58-064A-8E90-B263A0F5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 namalowania</a:t>
            </a:r>
          </a:p>
          <a:p>
            <a:pPr lvl="1"/>
            <a:r>
              <a:rPr lang="pl-PL" dirty="0"/>
              <a:t>Niebo - to miejsce dla Boga</a:t>
            </a:r>
          </a:p>
          <a:p>
            <a:pPr lvl="1"/>
            <a:r>
              <a:rPr lang="pl-PL" dirty="0"/>
              <a:t>Ziemia (to miejsce dla ludzi)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Ciało</a:t>
            </a:r>
          </a:p>
          <a:p>
            <a:pPr lvl="1"/>
            <a:r>
              <a:rPr lang="pl-PL" dirty="0"/>
              <a:t>Dusza</a:t>
            </a:r>
          </a:p>
          <a:p>
            <a:pPr lvl="1"/>
            <a:r>
              <a:rPr lang="pl-PL" dirty="0"/>
              <a:t>Duch człowieczy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Duch i duchy</a:t>
            </a:r>
          </a:p>
          <a:p>
            <a:pPr lvl="1"/>
            <a:r>
              <a:rPr lang="pl-PL" dirty="0"/>
              <a:t>Duch święty</a:t>
            </a:r>
          </a:p>
          <a:p>
            <a:pPr lvl="1"/>
            <a:r>
              <a:rPr lang="pl-PL" dirty="0"/>
              <a:t>Bóg który jest duchem</a:t>
            </a:r>
          </a:p>
        </p:txBody>
      </p:sp>
    </p:spTree>
    <p:extLst>
      <p:ext uri="{BB962C8B-B14F-4D97-AF65-F5344CB8AC3E}">
        <p14:creationId xmlns:p14="http://schemas.microsoft.com/office/powerpoint/2010/main" val="106399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506727" y="5123220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032340" y="55615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6" name="Chmurka 35">
              <a:extLst>
                <a:ext uri="{FF2B5EF4-FFF2-40B4-BE49-F238E27FC236}">
                  <a16:creationId xmlns:a16="http://schemas.microsoft.com/office/drawing/2014/main" id="{9FCA39B3-9CC3-CB44-8C70-5FE80812CF41}"/>
                </a:ext>
              </a:extLst>
            </p:cNvPr>
            <p:cNvSpPr/>
            <p:nvPr/>
          </p:nvSpPr>
          <p:spPr>
            <a:xfrm>
              <a:off x="6735348" y="500826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abstrakcja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Walec 33">
            <a:extLst>
              <a:ext uri="{FF2B5EF4-FFF2-40B4-BE49-F238E27FC236}">
                <a16:creationId xmlns:a16="http://schemas.microsoft.com/office/drawing/2014/main" id="{4F4CCB3D-C7D6-954C-9F58-B59E101DDD98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35" name="Walec 34">
            <a:extLst>
              <a:ext uri="{FF2B5EF4-FFF2-40B4-BE49-F238E27FC236}">
                <a16:creationId xmlns:a16="http://schemas.microsoft.com/office/drawing/2014/main" id="{03D60C67-8075-0346-A1DB-A6212C8D9490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  <p:sp>
        <p:nvSpPr>
          <p:cNvPr id="37" name="Sześcian 36">
            <a:extLst>
              <a:ext uri="{FF2B5EF4-FFF2-40B4-BE49-F238E27FC236}">
                <a16:creationId xmlns:a16="http://schemas.microsoft.com/office/drawing/2014/main" id="{50A8A5EA-69DD-9B49-BA87-84B901EE128A}"/>
              </a:ext>
            </a:extLst>
          </p:cNvPr>
          <p:cNvSpPr/>
          <p:nvPr/>
        </p:nvSpPr>
        <p:spPr>
          <a:xfrm>
            <a:off x="6575205" y="6225133"/>
            <a:ext cx="1167241" cy="384898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1400" b="1" dirty="0">
                <a:solidFill>
                  <a:srgbClr val="923E83"/>
                </a:solidFill>
              </a:rPr>
              <a:t>Organy</a:t>
            </a:r>
          </a:p>
        </p:txBody>
      </p:sp>
    </p:spTree>
    <p:extLst>
      <p:ext uri="{BB962C8B-B14F-4D97-AF65-F5344CB8AC3E}">
        <p14:creationId xmlns:p14="http://schemas.microsoft.com/office/powerpoint/2010/main" val="140525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Robocze – próba dyskusji kolorów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marzec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październik 2023 – słabo to widzę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506727" y="5123220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032340" y="55615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6" name="Chmurka 35">
              <a:extLst>
                <a:ext uri="{FF2B5EF4-FFF2-40B4-BE49-F238E27FC236}">
                  <a16:creationId xmlns:a16="http://schemas.microsoft.com/office/drawing/2014/main" id="{9FCA39B3-9CC3-CB44-8C70-5FE80812CF41}"/>
                </a:ext>
              </a:extLst>
            </p:cNvPr>
            <p:cNvSpPr/>
            <p:nvPr/>
          </p:nvSpPr>
          <p:spPr>
            <a:xfrm>
              <a:off x="6735348" y="500826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abstrakcja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Walec 33">
            <a:extLst>
              <a:ext uri="{FF2B5EF4-FFF2-40B4-BE49-F238E27FC236}">
                <a16:creationId xmlns:a16="http://schemas.microsoft.com/office/drawing/2014/main" id="{4F4CCB3D-C7D6-954C-9F58-B59E101DDD98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35" name="Walec 34">
            <a:extLst>
              <a:ext uri="{FF2B5EF4-FFF2-40B4-BE49-F238E27FC236}">
                <a16:creationId xmlns:a16="http://schemas.microsoft.com/office/drawing/2014/main" id="{03D60C67-8075-0346-A1DB-A6212C8D9490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  <p:sp>
        <p:nvSpPr>
          <p:cNvPr id="37" name="Sześcian 36">
            <a:extLst>
              <a:ext uri="{FF2B5EF4-FFF2-40B4-BE49-F238E27FC236}">
                <a16:creationId xmlns:a16="http://schemas.microsoft.com/office/drawing/2014/main" id="{50A8A5EA-69DD-9B49-BA87-84B901EE128A}"/>
              </a:ext>
            </a:extLst>
          </p:cNvPr>
          <p:cNvSpPr/>
          <p:nvPr/>
        </p:nvSpPr>
        <p:spPr>
          <a:xfrm>
            <a:off x="6575205" y="6225133"/>
            <a:ext cx="1167241" cy="384898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1400" b="1" dirty="0">
                <a:solidFill>
                  <a:srgbClr val="923E83"/>
                </a:solidFill>
              </a:rPr>
              <a:t>Organy</a:t>
            </a:r>
          </a:p>
        </p:txBody>
      </p:sp>
    </p:spTree>
    <p:extLst>
      <p:ext uri="{BB962C8B-B14F-4D97-AF65-F5344CB8AC3E}">
        <p14:creationId xmlns:p14="http://schemas.microsoft.com/office/powerpoint/2010/main" val="836924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Epistemologia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Gdzieś to jest ale nie wiem gdzie….. W 2023 stworzone…..</a:t>
            </a:r>
          </a:p>
        </p:txBody>
      </p:sp>
    </p:spTree>
    <p:extLst>
      <p:ext uri="{BB962C8B-B14F-4D97-AF65-F5344CB8AC3E}">
        <p14:creationId xmlns:p14="http://schemas.microsoft.com/office/powerpoint/2010/main" val="2313518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gdzie jest człowiek i rzeczywistość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- poznajemy badając i mając objawienie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1322735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rozgrywa się walka – obrazek do idei</a:t>
            </a:r>
            <a:br>
              <a:rPr lang="pl-PL" dirty="0"/>
            </a:br>
            <a:r>
              <a:rPr lang="pl-PL" dirty="0"/>
              <a:t>Walka o umysł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Gdzieś to jest ale nie wiem gdzie….. W 2023 stworzone…..</a:t>
            </a:r>
          </a:p>
        </p:txBody>
      </p:sp>
    </p:spTree>
    <p:extLst>
      <p:ext uri="{BB962C8B-B14F-4D97-AF65-F5344CB8AC3E}">
        <p14:creationId xmlns:p14="http://schemas.microsoft.com/office/powerpoint/2010/main" val="183460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0B5C92-0E2F-F8A7-743D-4DCA7A79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60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  <a:p>
            <a:endParaRPr lang="pl-PL" dirty="0"/>
          </a:p>
          <a:p>
            <a:r>
              <a:rPr lang="pl-PL" dirty="0"/>
              <a:t>Czy psychologia to dobrze??? Nie wiem – raczej „zwleczcie </a:t>
            </a:r>
            <a:r>
              <a:rPr lang="pl-PL"/>
              <a:t>starego człowieka a ….”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518CB1-40FB-AC55-3E35-00BF6F8E03D5}"/>
              </a:ext>
            </a:extLst>
          </p:cNvPr>
          <p:cNvSpPr txBox="1"/>
          <p:nvPr/>
        </p:nvSpPr>
        <p:spPr>
          <a:xfrm>
            <a:off x="4614358" y="3607170"/>
            <a:ext cx="224608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rozsądzanie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kalkulacja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konsultacja (szukanie rady)</a:t>
            </a:r>
          </a:p>
        </p:txBody>
      </p: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18FA8-A060-ACB7-3651-08F2650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Seria obrazków poniżej….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040374-F12B-04F0-1CD0-406C8304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Co powinna zawierać?</a:t>
            </a:r>
          </a:p>
          <a:p>
            <a:pPr lvl="1"/>
            <a:r>
              <a:rPr lang="pl-PL" dirty="0"/>
              <a:t>Wyjaśnienie – jak działa człowiek</a:t>
            </a:r>
          </a:p>
          <a:p>
            <a:pPr lvl="2"/>
            <a:r>
              <a:rPr lang="pl-PL" dirty="0"/>
              <a:t>Odruch bezwarunkowy</a:t>
            </a:r>
          </a:p>
          <a:p>
            <a:pPr lvl="2"/>
            <a:r>
              <a:rPr lang="pl-PL" dirty="0"/>
              <a:t>Nawyk</a:t>
            </a:r>
          </a:p>
          <a:p>
            <a:pPr lvl="2"/>
            <a:r>
              <a:rPr lang="pl-PL" dirty="0"/>
              <a:t>Charakter</a:t>
            </a:r>
          </a:p>
          <a:p>
            <a:pPr lvl="1"/>
            <a:r>
              <a:rPr lang="pl-PL" dirty="0"/>
              <a:t>Wyjaśnienie o emocjach</a:t>
            </a:r>
          </a:p>
          <a:p>
            <a:pPr lvl="2"/>
            <a:r>
              <a:rPr lang="pl-PL" dirty="0"/>
              <a:t>Emocje zakłócają odbiór rzeczywistości</a:t>
            </a:r>
          </a:p>
          <a:p>
            <a:pPr lvl="2"/>
            <a:r>
              <a:rPr lang="pl-PL" dirty="0"/>
              <a:t>Emocje przeszkadzają w myśleniu – wola</a:t>
            </a:r>
          </a:p>
          <a:p>
            <a:pPr lvl="1"/>
            <a:r>
              <a:rPr lang="pl-PL" dirty="0"/>
              <a:t>Wyrabianie charakteru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r>
              <a:rPr lang="pl-PL" dirty="0"/>
              <a:t>Nieudana próba opracowania tego 29 X 2023</a:t>
            </a:r>
          </a:p>
        </p:txBody>
      </p:sp>
    </p:spTree>
    <p:extLst>
      <p:ext uri="{BB962C8B-B14F-4D97-AF65-F5344CB8AC3E}">
        <p14:creationId xmlns:p14="http://schemas.microsoft.com/office/powerpoint/2010/main" val="3728132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Co tam się dzieje?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95CC9B-463A-0C41-E72A-B2A024BE0F15}"/>
              </a:ext>
            </a:extLst>
          </p:cNvPr>
          <p:cNvSpPr txBox="1"/>
          <p:nvPr/>
        </p:nvSpPr>
        <p:spPr>
          <a:xfrm>
            <a:off x="6053279" y="3496242"/>
            <a:ext cx="671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8800" i="0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12624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27556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188043" cy="3101546"/>
            <a:chOff x="4732640" y="2916195"/>
            <a:chExt cx="3188043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162926" y="4101249"/>
              <a:ext cx="1992824" cy="1242502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Podstawowy proces człowieka racjonalnego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murka 6">
            <a:extLst>
              <a:ext uri="{FF2B5EF4-FFF2-40B4-BE49-F238E27FC236}">
                <a16:creationId xmlns:a16="http://schemas.microsoft.com/office/drawing/2014/main" id="{969ED16C-27D3-D22F-CB1B-056980408A28}"/>
              </a:ext>
            </a:extLst>
          </p:cNvPr>
          <p:cNvSpPr/>
          <p:nvPr/>
        </p:nvSpPr>
        <p:spPr>
          <a:xfrm>
            <a:off x="6436208" y="4229182"/>
            <a:ext cx="855353" cy="484783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E8D5C59-47AF-B901-CA3C-0379D49537D6}"/>
              </a:ext>
            </a:extLst>
          </p:cNvPr>
          <p:cNvCxnSpPr>
            <a:cxnSpLocks/>
          </p:cNvCxnSpPr>
          <p:nvPr/>
        </p:nvCxnSpPr>
        <p:spPr>
          <a:xfrm>
            <a:off x="6917331" y="4652323"/>
            <a:ext cx="162450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06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rgbClr val="194F31"/>
                  </a:solidFill>
                </a:rPr>
                <a:t>wola</a:t>
              </a:r>
              <a:endParaRPr lang="pl-PL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  <p:sp>
          <p:nvSpPr>
            <p:cNvPr id="4" name="Chmurka 3">
              <a:extLst>
                <a:ext uri="{FF2B5EF4-FFF2-40B4-BE49-F238E27FC236}">
                  <a16:creationId xmlns:a16="http://schemas.microsoft.com/office/drawing/2014/main" id="{53CE9972-9F18-2F5C-68BD-0A450C2154DD}"/>
                </a:ext>
              </a:extLst>
            </p:cNvPr>
            <p:cNvSpPr/>
            <p:nvPr/>
          </p:nvSpPr>
          <p:spPr>
            <a:xfrm>
              <a:off x="5047651" y="3189981"/>
              <a:ext cx="1612615" cy="655200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rgbClr val="194F31"/>
                  </a:solidFill>
                </a:rPr>
                <a:t>uzależnienie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murka 4">
            <a:extLst>
              <a:ext uri="{FF2B5EF4-FFF2-40B4-BE49-F238E27FC236}">
                <a16:creationId xmlns:a16="http://schemas.microsoft.com/office/drawing/2014/main" id="{AD8CA0C8-EBCA-5E7F-B56E-05C02036C804}"/>
              </a:ext>
            </a:extLst>
          </p:cNvPr>
          <p:cNvSpPr/>
          <p:nvPr/>
        </p:nvSpPr>
        <p:spPr>
          <a:xfrm>
            <a:off x="6141360" y="3377793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194F31"/>
                </a:solidFill>
              </a:rPr>
              <a:t>nawyk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E7290136-A7A6-E578-6A4D-B360B7D08F81}"/>
              </a:ext>
            </a:extLst>
          </p:cNvPr>
          <p:cNvSpPr/>
          <p:nvPr/>
        </p:nvSpPr>
        <p:spPr>
          <a:xfrm>
            <a:off x="4273653" y="3845182"/>
            <a:ext cx="1633226" cy="619847"/>
          </a:xfrm>
          <a:custGeom>
            <a:avLst/>
            <a:gdLst>
              <a:gd name="connsiteX0" fmla="*/ 0 w 1633226"/>
              <a:gd name="connsiteY0" fmla="*/ 309924 h 619847"/>
              <a:gd name="connsiteX1" fmla="*/ 816613 w 1633226"/>
              <a:gd name="connsiteY1" fmla="*/ 0 h 619847"/>
              <a:gd name="connsiteX2" fmla="*/ 1778387 w 1633226"/>
              <a:gd name="connsiteY2" fmla="*/ -55092 h 619847"/>
              <a:gd name="connsiteX3" fmla="*/ 1633226 w 1633226"/>
              <a:gd name="connsiteY3" fmla="*/ 309924 h 619847"/>
              <a:gd name="connsiteX4" fmla="*/ 816613 w 1633226"/>
              <a:gd name="connsiteY4" fmla="*/ 619848 h 619847"/>
              <a:gd name="connsiteX5" fmla="*/ 0 w 1633226"/>
              <a:gd name="connsiteY5" fmla="*/ 309924 h 6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26" h="619847" fill="none" extrusionOk="0">
                <a:moveTo>
                  <a:pt x="0" y="309924"/>
                </a:moveTo>
                <a:cubicBezTo>
                  <a:pt x="-27775" y="173748"/>
                  <a:pt x="360463" y="-116506"/>
                  <a:pt x="816613" y="0"/>
                </a:cubicBezTo>
                <a:cubicBezTo>
                  <a:pt x="1138692" y="8066"/>
                  <a:pt x="1443560" y="-37494"/>
                  <a:pt x="1778387" y="-55092"/>
                </a:cubicBezTo>
                <a:cubicBezTo>
                  <a:pt x="1699700" y="84413"/>
                  <a:pt x="1657625" y="177717"/>
                  <a:pt x="1633226" y="309924"/>
                </a:cubicBezTo>
                <a:cubicBezTo>
                  <a:pt x="1746401" y="455708"/>
                  <a:pt x="1321408" y="615943"/>
                  <a:pt x="816613" y="619848"/>
                </a:cubicBezTo>
                <a:cubicBezTo>
                  <a:pt x="362503" y="583237"/>
                  <a:pt x="18927" y="452908"/>
                  <a:pt x="0" y="309924"/>
                </a:cubicBezTo>
                <a:close/>
              </a:path>
              <a:path w="1633226" h="619847" stroke="0" extrusionOk="0">
                <a:moveTo>
                  <a:pt x="0" y="309924"/>
                </a:moveTo>
                <a:cubicBezTo>
                  <a:pt x="9578" y="22771"/>
                  <a:pt x="361202" y="12192"/>
                  <a:pt x="816613" y="0"/>
                </a:cubicBezTo>
                <a:cubicBezTo>
                  <a:pt x="1230387" y="20395"/>
                  <a:pt x="1468130" y="-86729"/>
                  <a:pt x="1778387" y="-55092"/>
                </a:cubicBezTo>
                <a:cubicBezTo>
                  <a:pt x="1675877" y="70642"/>
                  <a:pt x="1652809" y="187081"/>
                  <a:pt x="1633226" y="309924"/>
                </a:cubicBezTo>
                <a:cubicBezTo>
                  <a:pt x="1671167" y="461862"/>
                  <a:pt x="1261758" y="540712"/>
                  <a:pt x="816613" y="619848"/>
                </a:cubicBezTo>
                <a:cubicBezTo>
                  <a:pt x="375448" y="635866"/>
                  <a:pt x="45995" y="473371"/>
                  <a:pt x="0" y="309924"/>
                </a:cubicBezTo>
                <a:close/>
              </a:path>
            </a:pathLst>
          </a:custGeom>
          <a:solidFill>
            <a:srgbClr val="D5FFD4"/>
          </a:solidFill>
          <a:ln w="38100">
            <a:solidFill>
              <a:srgbClr val="99D14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375388713">
                  <a:prstGeom prst="teardrop">
                    <a:avLst>
                      <a:gd name="adj" fmla="val 11777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0B551C1A-FDF0-11A0-B1AD-EB3C54DF393B}"/>
              </a:ext>
            </a:extLst>
          </p:cNvPr>
          <p:cNvSpPr/>
          <p:nvPr/>
        </p:nvSpPr>
        <p:spPr>
          <a:xfrm>
            <a:off x="5434576" y="5111984"/>
            <a:ext cx="1469758" cy="905758"/>
          </a:xfrm>
          <a:custGeom>
            <a:avLst/>
            <a:gdLst>
              <a:gd name="connsiteX0" fmla="*/ 0 w 1469758"/>
              <a:gd name="connsiteY0" fmla="*/ 452879 h 905758"/>
              <a:gd name="connsiteX1" fmla="*/ 734879 w 1469758"/>
              <a:gd name="connsiteY1" fmla="*/ 0 h 905758"/>
              <a:gd name="connsiteX2" fmla="*/ 928586 w 1469758"/>
              <a:gd name="connsiteY2" fmla="*/ 333505 h 905758"/>
              <a:gd name="connsiteX3" fmla="*/ 1469758 w 1469758"/>
              <a:gd name="connsiteY3" fmla="*/ 452879 h 905758"/>
              <a:gd name="connsiteX4" fmla="*/ 734879 w 1469758"/>
              <a:gd name="connsiteY4" fmla="*/ 905758 h 905758"/>
              <a:gd name="connsiteX5" fmla="*/ 0 w 1469758"/>
              <a:gd name="connsiteY5" fmla="*/ 452879 h 90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905758" fill="none" extrusionOk="0">
                <a:moveTo>
                  <a:pt x="0" y="452879"/>
                </a:moveTo>
                <a:cubicBezTo>
                  <a:pt x="-41277" y="196440"/>
                  <a:pt x="269914" y="55645"/>
                  <a:pt x="734879" y="0"/>
                </a:cubicBezTo>
                <a:cubicBezTo>
                  <a:pt x="798086" y="-12986"/>
                  <a:pt x="842329" y="141308"/>
                  <a:pt x="928586" y="333505"/>
                </a:cubicBezTo>
                <a:cubicBezTo>
                  <a:pt x="1293151" y="375414"/>
                  <a:pt x="1478157" y="415108"/>
                  <a:pt x="1469758" y="452879"/>
                </a:cubicBezTo>
                <a:cubicBezTo>
                  <a:pt x="1362695" y="685680"/>
                  <a:pt x="1211674" y="963768"/>
                  <a:pt x="734879" y="905758"/>
                </a:cubicBezTo>
                <a:cubicBezTo>
                  <a:pt x="356988" y="947395"/>
                  <a:pt x="5263" y="757508"/>
                  <a:pt x="0" y="452879"/>
                </a:cubicBezTo>
                <a:close/>
              </a:path>
              <a:path w="1469758" h="905758" stroke="0" extrusionOk="0">
                <a:moveTo>
                  <a:pt x="0" y="452879"/>
                </a:moveTo>
                <a:cubicBezTo>
                  <a:pt x="-41207" y="177343"/>
                  <a:pt x="312724" y="6115"/>
                  <a:pt x="734879" y="0"/>
                </a:cubicBezTo>
                <a:cubicBezTo>
                  <a:pt x="818077" y="3922"/>
                  <a:pt x="836164" y="112054"/>
                  <a:pt x="928586" y="333505"/>
                </a:cubicBezTo>
                <a:cubicBezTo>
                  <a:pt x="1283577" y="378951"/>
                  <a:pt x="1469327" y="415468"/>
                  <a:pt x="1469758" y="452879"/>
                </a:cubicBezTo>
                <a:cubicBezTo>
                  <a:pt x="1408163" y="669297"/>
                  <a:pt x="1209422" y="938574"/>
                  <a:pt x="734879" y="905758"/>
                </a:cubicBezTo>
                <a:cubicBezTo>
                  <a:pt x="369630" y="910576"/>
                  <a:pt x="8857" y="684769"/>
                  <a:pt x="0" y="452879"/>
                </a:cubicBezTo>
                <a:close/>
              </a:path>
            </a:pathLst>
          </a:custGeom>
          <a:solidFill>
            <a:srgbClr val="D5FFD4"/>
          </a:solidFill>
          <a:ln w="38100">
            <a:solidFill>
              <a:srgbClr val="99D14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10" name="Dowolny kształt 9">
            <a:extLst>
              <a:ext uri="{FF2B5EF4-FFF2-40B4-BE49-F238E27FC236}">
                <a16:creationId xmlns:a16="http://schemas.microsoft.com/office/drawing/2014/main" id="{934C76E7-E93A-F321-140E-02365E33A5A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8E971F6-68CB-7645-6FDE-EBCEDDE893FA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C9BD538-833C-6D09-9746-2357779D46BF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67A0F8E4-5BFF-6C43-4159-F620914758A1}"/>
              </a:ext>
            </a:extLst>
          </p:cNvPr>
          <p:cNvCxnSpPr>
            <a:cxnSpLocks/>
          </p:cNvCxnSpPr>
          <p:nvPr/>
        </p:nvCxnSpPr>
        <p:spPr>
          <a:xfrm>
            <a:off x="4573575" y="3951424"/>
            <a:ext cx="51669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AAB1ED-BC8D-A31D-1AFD-84A6E3B3D7BF}"/>
              </a:ext>
            </a:extLst>
          </p:cNvPr>
          <p:cNvSpPr txBox="1"/>
          <p:nvPr/>
        </p:nvSpPr>
        <p:spPr>
          <a:xfrm>
            <a:off x="4407836" y="3682746"/>
            <a:ext cx="2109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200" b="0" dirty="0">
                <a:solidFill>
                  <a:srgbClr val="FF0000"/>
                </a:solidFill>
              </a:rPr>
              <a:t>wyzwalacz`</a:t>
            </a:r>
            <a:endParaRPr lang="pl-PL" sz="1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rgbClr val="194F31"/>
                  </a:solidFill>
                </a:rPr>
                <a:t>wola</a:t>
              </a:r>
              <a:endParaRPr lang="pl-PL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  <p:sp>
          <p:nvSpPr>
            <p:cNvPr id="4" name="Chmurka 3">
              <a:extLst>
                <a:ext uri="{FF2B5EF4-FFF2-40B4-BE49-F238E27FC236}">
                  <a16:creationId xmlns:a16="http://schemas.microsoft.com/office/drawing/2014/main" id="{53CE9972-9F18-2F5C-68BD-0A450C2154DD}"/>
                </a:ext>
              </a:extLst>
            </p:cNvPr>
            <p:cNvSpPr/>
            <p:nvPr/>
          </p:nvSpPr>
          <p:spPr>
            <a:xfrm>
              <a:off x="5047651" y="3189981"/>
              <a:ext cx="1612615" cy="655200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rgbClr val="194F31"/>
                  </a:solidFill>
                </a:rPr>
                <a:t>uzależnienie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Modelowanie Mateusza </a:t>
            </a:r>
            <a:r>
              <a:rPr lang="pl-PL" sz="1400" dirty="0"/>
              <a:t>(październik ’2023)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murka 4">
            <a:extLst>
              <a:ext uri="{FF2B5EF4-FFF2-40B4-BE49-F238E27FC236}">
                <a16:creationId xmlns:a16="http://schemas.microsoft.com/office/drawing/2014/main" id="{AD8CA0C8-EBCA-5E7F-B56E-05C02036C804}"/>
              </a:ext>
            </a:extLst>
          </p:cNvPr>
          <p:cNvSpPr/>
          <p:nvPr/>
        </p:nvSpPr>
        <p:spPr>
          <a:xfrm>
            <a:off x="6141360" y="3377793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194F31"/>
                </a:solidFill>
              </a:rPr>
              <a:t>nawyk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E7290136-A7A6-E578-6A4D-B360B7D08F81}"/>
              </a:ext>
            </a:extLst>
          </p:cNvPr>
          <p:cNvSpPr/>
          <p:nvPr/>
        </p:nvSpPr>
        <p:spPr>
          <a:xfrm>
            <a:off x="4273653" y="3845182"/>
            <a:ext cx="1633226" cy="619847"/>
          </a:xfrm>
          <a:custGeom>
            <a:avLst/>
            <a:gdLst>
              <a:gd name="connsiteX0" fmla="*/ 0 w 1633226"/>
              <a:gd name="connsiteY0" fmla="*/ 309924 h 619847"/>
              <a:gd name="connsiteX1" fmla="*/ 816613 w 1633226"/>
              <a:gd name="connsiteY1" fmla="*/ 0 h 619847"/>
              <a:gd name="connsiteX2" fmla="*/ 1778387 w 1633226"/>
              <a:gd name="connsiteY2" fmla="*/ -55092 h 619847"/>
              <a:gd name="connsiteX3" fmla="*/ 1633226 w 1633226"/>
              <a:gd name="connsiteY3" fmla="*/ 309924 h 619847"/>
              <a:gd name="connsiteX4" fmla="*/ 816613 w 1633226"/>
              <a:gd name="connsiteY4" fmla="*/ 619848 h 619847"/>
              <a:gd name="connsiteX5" fmla="*/ 0 w 1633226"/>
              <a:gd name="connsiteY5" fmla="*/ 309924 h 6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26" h="619847" fill="none" extrusionOk="0">
                <a:moveTo>
                  <a:pt x="0" y="309924"/>
                </a:moveTo>
                <a:cubicBezTo>
                  <a:pt x="-27775" y="173748"/>
                  <a:pt x="360463" y="-116506"/>
                  <a:pt x="816613" y="0"/>
                </a:cubicBezTo>
                <a:cubicBezTo>
                  <a:pt x="1138692" y="8066"/>
                  <a:pt x="1443560" y="-37494"/>
                  <a:pt x="1778387" y="-55092"/>
                </a:cubicBezTo>
                <a:cubicBezTo>
                  <a:pt x="1699700" y="84413"/>
                  <a:pt x="1657625" y="177717"/>
                  <a:pt x="1633226" y="309924"/>
                </a:cubicBezTo>
                <a:cubicBezTo>
                  <a:pt x="1746401" y="455708"/>
                  <a:pt x="1321408" y="615943"/>
                  <a:pt x="816613" y="619848"/>
                </a:cubicBezTo>
                <a:cubicBezTo>
                  <a:pt x="362503" y="583237"/>
                  <a:pt x="18927" y="452908"/>
                  <a:pt x="0" y="309924"/>
                </a:cubicBezTo>
                <a:close/>
              </a:path>
              <a:path w="1633226" h="619847" stroke="0" extrusionOk="0">
                <a:moveTo>
                  <a:pt x="0" y="309924"/>
                </a:moveTo>
                <a:cubicBezTo>
                  <a:pt x="9578" y="22771"/>
                  <a:pt x="361202" y="12192"/>
                  <a:pt x="816613" y="0"/>
                </a:cubicBezTo>
                <a:cubicBezTo>
                  <a:pt x="1230387" y="20395"/>
                  <a:pt x="1468130" y="-86729"/>
                  <a:pt x="1778387" y="-55092"/>
                </a:cubicBezTo>
                <a:cubicBezTo>
                  <a:pt x="1675877" y="70642"/>
                  <a:pt x="1652809" y="187081"/>
                  <a:pt x="1633226" y="309924"/>
                </a:cubicBezTo>
                <a:cubicBezTo>
                  <a:pt x="1671167" y="461862"/>
                  <a:pt x="1261758" y="540712"/>
                  <a:pt x="816613" y="619848"/>
                </a:cubicBezTo>
                <a:cubicBezTo>
                  <a:pt x="375448" y="635866"/>
                  <a:pt x="45995" y="473371"/>
                  <a:pt x="0" y="309924"/>
                </a:cubicBezTo>
                <a:close/>
              </a:path>
            </a:pathLst>
          </a:custGeom>
          <a:solidFill>
            <a:srgbClr val="D5FFD4"/>
          </a:solidFill>
          <a:ln w="38100">
            <a:solidFill>
              <a:srgbClr val="99D14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375388713">
                  <a:prstGeom prst="teardrop">
                    <a:avLst>
                      <a:gd name="adj" fmla="val 11777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0B551C1A-FDF0-11A0-B1AD-EB3C54DF393B}"/>
              </a:ext>
            </a:extLst>
          </p:cNvPr>
          <p:cNvSpPr/>
          <p:nvPr/>
        </p:nvSpPr>
        <p:spPr>
          <a:xfrm>
            <a:off x="5434576" y="5111984"/>
            <a:ext cx="1469758" cy="905758"/>
          </a:xfrm>
          <a:custGeom>
            <a:avLst/>
            <a:gdLst>
              <a:gd name="connsiteX0" fmla="*/ 0 w 1469758"/>
              <a:gd name="connsiteY0" fmla="*/ 452879 h 905758"/>
              <a:gd name="connsiteX1" fmla="*/ 734879 w 1469758"/>
              <a:gd name="connsiteY1" fmla="*/ 0 h 905758"/>
              <a:gd name="connsiteX2" fmla="*/ 928586 w 1469758"/>
              <a:gd name="connsiteY2" fmla="*/ 333505 h 905758"/>
              <a:gd name="connsiteX3" fmla="*/ 1469758 w 1469758"/>
              <a:gd name="connsiteY3" fmla="*/ 452879 h 905758"/>
              <a:gd name="connsiteX4" fmla="*/ 734879 w 1469758"/>
              <a:gd name="connsiteY4" fmla="*/ 905758 h 905758"/>
              <a:gd name="connsiteX5" fmla="*/ 0 w 1469758"/>
              <a:gd name="connsiteY5" fmla="*/ 452879 h 90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905758" fill="none" extrusionOk="0">
                <a:moveTo>
                  <a:pt x="0" y="452879"/>
                </a:moveTo>
                <a:cubicBezTo>
                  <a:pt x="-41277" y="196440"/>
                  <a:pt x="269914" y="55645"/>
                  <a:pt x="734879" y="0"/>
                </a:cubicBezTo>
                <a:cubicBezTo>
                  <a:pt x="798086" y="-12986"/>
                  <a:pt x="842329" y="141308"/>
                  <a:pt x="928586" y="333505"/>
                </a:cubicBezTo>
                <a:cubicBezTo>
                  <a:pt x="1293151" y="375414"/>
                  <a:pt x="1478157" y="415108"/>
                  <a:pt x="1469758" y="452879"/>
                </a:cubicBezTo>
                <a:cubicBezTo>
                  <a:pt x="1362695" y="685680"/>
                  <a:pt x="1211674" y="963768"/>
                  <a:pt x="734879" y="905758"/>
                </a:cubicBezTo>
                <a:cubicBezTo>
                  <a:pt x="356988" y="947395"/>
                  <a:pt x="5263" y="757508"/>
                  <a:pt x="0" y="452879"/>
                </a:cubicBezTo>
                <a:close/>
              </a:path>
              <a:path w="1469758" h="905758" stroke="0" extrusionOk="0">
                <a:moveTo>
                  <a:pt x="0" y="452879"/>
                </a:moveTo>
                <a:cubicBezTo>
                  <a:pt x="-41207" y="177343"/>
                  <a:pt x="312724" y="6115"/>
                  <a:pt x="734879" y="0"/>
                </a:cubicBezTo>
                <a:cubicBezTo>
                  <a:pt x="818077" y="3922"/>
                  <a:pt x="836164" y="112054"/>
                  <a:pt x="928586" y="333505"/>
                </a:cubicBezTo>
                <a:cubicBezTo>
                  <a:pt x="1283577" y="378951"/>
                  <a:pt x="1469327" y="415468"/>
                  <a:pt x="1469758" y="452879"/>
                </a:cubicBezTo>
                <a:cubicBezTo>
                  <a:pt x="1408163" y="669297"/>
                  <a:pt x="1209422" y="938574"/>
                  <a:pt x="734879" y="905758"/>
                </a:cubicBezTo>
                <a:cubicBezTo>
                  <a:pt x="369630" y="910576"/>
                  <a:pt x="8857" y="684769"/>
                  <a:pt x="0" y="452879"/>
                </a:cubicBezTo>
                <a:close/>
              </a:path>
            </a:pathLst>
          </a:custGeom>
          <a:solidFill>
            <a:srgbClr val="D5FFD4"/>
          </a:solidFill>
          <a:ln w="38100">
            <a:solidFill>
              <a:srgbClr val="99D14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10" name="Dowolny kształt 9">
            <a:extLst>
              <a:ext uri="{FF2B5EF4-FFF2-40B4-BE49-F238E27FC236}">
                <a16:creationId xmlns:a16="http://schemas.microsoft.com/office/drawing/2014/main" id="{934C76E7-E93A-F321-140E-02365E33A5A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8E971F6-68CB-7645-6FDE-EBCEDDE893FA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C9BD538-833C-6D09-9746-2357779D46BF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AAB1ED-BC8D-A31D-1AFD-84A6E3B3D7BF}"/>
              </a:ext>
            </a:extLst>
          </p:cNvPr>
          <p:cNvSpPr txBox="1"/>
          <p:nvPr/>
        </p:nvSpPr>
        <p:spPr>
          <a:xfrm>
            <a:off x="4407836" y="3670046"/>
            <a:ext cx="2109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200" b="0" dirty="0">
                <a:solidFill>
                  <a:srgbClr val="FF0000"/>
                </a:solidFill>
              </a:rPr>
              <a:t>wyzwalacz`</a:t>
            </a:r>
            <a:endParaRPr lang="pl-PL" sz="1600" b="0" dirty="0">
              <a:solidFill>
                <a:srgbClr val="FF0000"/>
              </a:solidFill>
            </a:endParaRPr>
          </a:p>
        </p:txBody>
      </p:sp>
      <p:sp>
        <p:nvSpPr>
          <p:cNvPr id="3" name="Dowolny kształt 2">
            <a:extLst>
              <a:ext uri="{FF2B5EF4-FFF2-40B4-BE49-F238E27FC236}">
                <a16:creationId xmlns:a16="http://schemas.microsoft.com/office/drawing/2014/main" id="{46CC4262-333E-822A-B41F-365C975DB614}"/>
              </a:ext>
            </a:extLst>
          </p:cNvPr>
          <p:cNvSpPr/>
          <p:nvPr/>
        </p:nvSpPr>
        <p:spPr>
          <a:xfrm>
            <a:off x="6084817" y="4527421"/>
            <a:ext cx="1994932" cy="1273846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02717B4-CC52-F41F-9D32-E80C084E4B7C}"/>
              </a:ext>
            </a:extLst>
          </p:cNvPr>
          <p:cNvCxnSpPr>
            <a:cxnSpLocks/>
          </p:cNvCxnSpPr>
          <p:nvPr/>
        </p:nvCxnSpPr>
        <p:spPr>
          <a:xfrm>
            <a:off x="4573575" y="3932374"/>
            <a:ext cx="51669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C1F83D1-178B-90EA-C31D-3C51B9893686}"/>
              </a:ext>
            </a:extLst>
          </p:cNvPr>
          <p:cNvSpPr txBox="1"/>
          <p:nvPr/>
        </p:nvSpPr>
        <p:spPr>
          <a:xfrm rot="18937904">
            <a:off x="6115456" y="4668332"/>
            <a:ext cx="104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200" b="0" dirty="0">
                <a:solidFill>
                  <a:srgbClr val="FF0000"/>
                </a:solidFill>
              </a:rPr>
              <a:t>praca</a:t>
            </a:r>
            <a:br>
              <a:rPr lang="pl-PL" sz="1200" b="0" dirty="0">
                <a:solidFill>
                  <a:srgbClr val="FF0000"/>
                </a:solidFill>
              </a:rPr>
            </a:br>
            <a:r>
              <a:rPr lang="pl-PL" sz="1200" b="0" dirty="0">
                <a:solidFill>
                  <a:srgbClr val="FF0000"/>
                </a:solidFill>
              </a:rPr>
              <a:t>wyrabianie</a:t>
            </a:r>
            <a:endParaRPr lang="pl-PL" sz="1600" b="0" dirty="0">
              <a:solidFill>
                <a:srgbClr val="FF0000"/>
              </a:solidFill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D4438D50-646C-DF08-9DF3-AA473A1D6792}"/>
              </a:ext>
            </a:extLst>
          </p:cNvPr>
          <p:cNvCxnSpPr>
            <a:cxnSpLocks/>
          </p:cNvCxnSpPr>
          <p:nvPr/>
        </p:nvCxnSpPr>
        <p:spPr>
          <a:xfrm flipH="1">
            <a:off x="6053241" y="4746075"/>
            <a:ext cx="806752" cy="6842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hmurka 30">
            <a:extLst>
              <a:ext uri="{FF2B5EF4-FFF2-40B4-BE49-F238E27FC236}">
                <a16:creationId xmlns:a16="http://schemas.microsoft.com/office/drawing/2014/main" id="{898B2E46-B727-333B-6695-59220A1B0FE6}"/>
              </a:ext>
            </a:extLst>
          </p:cNvPr>
          <p:cNvSpPr/>
          <p:nvPr/>
        </p:nvSpPr>
        <p:spPr>
          <a:xfrm>
            <a:off x="6065832" y="3838694"/>
            <a:ext cx="913477" cy="5689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dirty="0">
                <a:solidFill>
                  <a:srgbClr val="194F31"/>
                </a:solidFill>
              </a:rPr>
              <a:t>wzorce</a:t>
            </a:r>
          </a:p>
        </p:txBody>
      </p:sp>
    </p:spTree>
    <p:extLst>
      <p:ext uri="{BB962C8B-B14F-4D97-AF65-F5344CB8AC3E}">
        <p14:creationId xmlns:p14="http://schemas.microsoft.com/office/powerpoint/2010/main" val="171453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id="{2EF1DEE9-0046-00A8-0B48-FA88325B9DF9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03964AA1-A2AC-0EF9-EC60-7A5BCA99B14B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21" name="PoleTekstowe 48">
              <a:extLst>
                <a:ext uri="{FF2B5EF4-FFF2-40B4-BE49-F238E27FC236}">
                  <a16:creationId xmlns:a16="http://schemas.microsoft.com/office/drawing/2014/main" id="{6951EB0B-4BA8-C01F-F8A7-BFB4AA2A114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rgbClr val="194F31"/>
                  </a:solidFill>
                </a:rPr>
                <a:t>wola</a:t>
              </a:r>
              <a:endParaRPr lang="pl-PL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  <p:sp>
          <p:nvSpPr>
            <p:cNvPr id="4" name="Chmurka 3">
              <a:extLst>
                <a:ext uri="{FF2B5EF4-FFF2-40B4-BE49-F238E27FC236}">
                  <a16:creationId xmlns:a16="http://schemas.microsoft.com/office/drawing/2014/main" id="{53CE9972-9F18-2F5C-68BD-0A450C2154DD}"/>
                </a:ext>
              </a:extLst>
            </p:cNvPr>
            <p:cNvSpPr/>
            <p:nvPr/>
          </p:nvSpPr>
          <p:spPr>
            <a:xfrm>
              <a:off x="5047651" y="3189981"/>
              <a:ext cx="1612615" cy="655200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600" dirty="0">
                  <a:solidFill>
                    <a:srgbClr val="194F31"/>
                  </a:solidFill>
                </a:rPr>
                <a:t>uzależnienie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Modelowanie Mateusza </a:t>
            </a:r>
            <a:br>
              <a:rPr lang="pl-PL" dirty="0"/>
            </a:br>
            <a:r>
              <a:rPr lang="pl-PL" sz="1400" dirty="0"/>
              <a:t>(październik ’2023)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murka 4">
            <a:extLst>
              <a:ext uri="{FF2B5EF4-FFF2-40B4-BE49-F238E27FC236}">
                <a16:creationId xmlns:a16="http://schemas.microsoft.com/office/drawing/2014/main" id="{AD8CA0C8-EBCA-5E7F-B56E-05C02036C804}"/>
              </a:ext>
            </a:extLst>
          </p:cNvPr>
          <p:cNvSpPr/>
          <p:nvPr/>
        </p:nvSpPr>
        <p:spPr>
          <a:xfrm>
            <a:off x="6141360" y="3377793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600" dirty="0">
                <a:solidFill>
                  <a:srgbClr val="194F31"/>
                </a:solidFill>
              </a:rPr>
              <a:t>nawyk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E7290136-A7A6-E578-6A4D-B360B7D08F81}"/>
              </a:ext>
            </a:extLst>
          </p:cNvPr>
          <p:cNvSpPr/>
          <p:nvPr/>
        </p:nvSpPr>
        <p:spPr>
          <a:xfrm>
            <a:off x="4273653" y="3845182"/>
            <a:ext cx="1633226" cy="619847"/>
          </a:xfrm>
          <a:custGeom>
            <a:avLst/>
            <a:gdLst>
              <a:gd name="connsiteX0" fmla="*/ 0 w 1633226"/>
              <a:gd name="connsiteY0" fmla="*/ 309924 h 619847"/>
              <a:gd name="connsiteX1" fmla="*/ 816613 w 1633226"/>
              <a:gd name="connsiteY1" fmla="*/ 0 h 619847"/>
              <a:gd name="connsiteX2" fmla="*/ 1778387 w 1633226"/>
              <a:gd name="connsiteY2" fmla="*/ -55092 h 619847"/>
              <a:gd name="connsiteX3" fmla="*/ 1633226 w 1633226"/>
              <a:gd name="connsiteY3" fmla="*/ 309924 h 619847"/>
              <a:gd name="connsiteX4" fmla="*/ 816613 w 1633226"/>
              <a:gd name="connsiteY4" fmla="*/ 619848 h 619847"/>
              <a:gd name="connsiteX5" fmla="*/ 0 w 1633226"/>
              <a:gd name="connsiteY5" fmla="*/ 309924 h 6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26" h="619847" fill="none" extrusionOk="0">
                <a:moveTo>
                  <a:pt x="0" y="309924"/>
                </a:moveTo>
                <a:cubicBezTo>
                  <a:pt x="-27775" y="173748"/>
                  <a:pt x="360463" y="-116506"/>
                  <a:pt x="816613" y="0"/>
                </a:cubicBezTo>
                <a:cubicBezTo>
                  <a:pt x="1138692" y="8066"/>
                  <a:pt x="1443560" y="-37494"/>
                  <a:pt x="1778387" y="-55092"/>
                </a:cubicBezTo>
                <a:cubicBezTo>
                  <a:pt x="1699700" y="84413"/>
                  <a:pt x="1657625" y="177717"/>
                  <a:pt x="1633226" y="309924"/>
                </a:cubicBezTo>
                <a:cubicBezTo>
                  <a:pt x="1746401" y="455708"/>
                  <a:pt x="1321408" y="615943"/>
                  <a:pt x="816613" y="619848"/>
                </a:cubicBezTo>
                <a:cubicBezTo>
                  <a:pt x="362503" y="583237"/>
                  <a:pt x="18927" y="452908"/>
                  <a:pt x="0" y="309924"/>
                </a:cubicBezTo>
                <a:close/>
              </a:path>
              <a:path w="1633226" h="619847" stroke="0" extrusionOk="0">
                <a:moveTo>
                  <a:pt x="0" y="309924"/>
                </a:moveTo>
                <a:cubicBezTo>
                  <a:pt x="9578" y="22771"/>
                  <a:pt x="361202" y="12192"/>
                  <a:pt x="816613" y="0"/>
                </a:cubicBezTo>
                <a:cubicBezTo>
                  <a:pt x="1230387" y="20395"/>
                  <a:pt x="1468130" y="-86729"/>
                  <a:pt x="1778387" y="-55092"/>
                </a:cubicBezTo>
                <a:cubicBezTo>
                  <a:pt x="1675877" y="70642"/>
                  <a:pt x="1652809" y="187081"/>
                  <a:pt x="1633226" y="309924"/>
                </a:cubicBezTo>
                <a:cubicBezTo>
                  <a:pt x="1671167" y="461862"/>
                  <a:pt x="1261758" y="540712"/>
                  <a:pt x="816613" y="619848"/>
                </a:cubicBezTo>
                <a:cubicBezTo>
                  <a:pt x="375448" y="635866"/>
                  <a:pt x="45995" y="473371"/>
                  <a:pt x="0" y="309924"/>
                </a:cubicBezTo>
                <a:close/>
              </a:path>
            </a:pathLst>
          </a:custGeom>
          <a:solidFill>
            <a:srgbClr val="D5FFD4"/>
          </a:solidFill>
          <a:ln w="38100">
            <a:solidFill>
              <a:srgbClr val="99D14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375388713">
                  <a:prstGeom prst="teardrop">
                    <a:avLst>
                      <a:gd name="adj" fmla="val 11777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0B551C1A-FDF0-11A0-B1AD-EB3C54DF393B}"/>
              </a:ext>
            </a:extLst>
          </p:cNvPr>
          <p:cNvSpPr/>
          <p:nvPr/>
        </p:nvSpPr>
        <p:spPr>
          <a:xfrm>
            <a:off x="5434576" y="5111984"/>
            <a:ext cx="1469758" cy="905758"/>
          </a:xfrm>
          <a:custGeom>
            <a:avLst/>
            <a:gdLst>
              <a:gd name="connsiteX0" fmla="*/ 0 w 1469758"/>
              <a:gd name="connsiteY0" fmla="*/ 452879 h 905758"/>
              <a:gd name="connsiteX1" fmla="*/ 734879 w 1469758"/>
              <a:gd name="connsiteY1" fmla="*/ 0 h 905758"/>
              <a:gd name="connsiteX2" fmla="*/ 928586 w 1469758"/>
              <a:gd name="connsiteY2" fmla="*/ 333505 h 905758"/>
              <a:gd name="connsiteX3" fmla="*/ 1469758 w 1469758"/>
              <a:gd name="connsiteY3" fmla="*/ 452879 h 905758"/>
              <a:gd name="connsiteX4" fmla="*/ 734879 w 1469758"/>
              <a:gd name="connsiteY4" fmla="*/ 905758 h 905758"/>
              <a:gd name="connsiteX5" fmla="*/ 0 w 1469758"/>
              <a:gd name="connsiteY5" fmla="*/ 452879 h 90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905758" fill="none" extrusionOk="0">
                <a:moveTo>
                  <a:pt x="0" y="452879"/>
                </a:moveTo>
                <a:cubicBezTo>
                  <a:pt x="-41277" y="196440"/>
                  <a:pt x="269914" y="55645"/>
                  <a:pt x="734879" y="0"/>
                </a:cubicBezTo>
                <a:cubicBezTo>
                  <a:pt x="798086" y="-12986"/>
                  <a:pt x="842329" y="141308"/>
                  <a:pt x="928586" y="333505"/>
                </a:cubicBezTo>
                <a:cubicBezTo>
                  <a:pt x="1293151" y="375414"/>
                  <a:pt x="1478157" y="415108"/>
                  <a:pt x="1469758" y="452879"/>
                </a:cubicBezTo>
                <a:cubicBezTo>
                  <a:pt x="1362695" y="685680"/>
                  <a:pt x="1211674" y="963768"/>
                  <a:pt x="734879" y="905758"/>
                </a:cubicBezTo>
                <a:cubicBezTo>
                  <a:pt x="356988" y="947395"/>
                  <a:pt x="5263" y="757508"/>
                  <a:pt x="0" y="452879"/>
                </a:cubicBezTo>
                <a:close/>
              </a:path>
              <a:path w="1469758" h="905758" stroke="0" extrusionOk="0">
                <a:moveTo>
                  <a:pt x="0" y="452879"/>
                </a:moveTo>
                <a:cubicBezTo>
                  <a:pt x="-41207" y="177343"/>
                  <a:pt x="312724" y="6115"/>
                  <a:pt x="734879" y="0"/>
                </a:cubicBezTo>
                <a:cubicBezTo>
                  <a:pt x="818077" y="3922"/>
                  <a:pt x="836164" y="112054"/>
                  <a:pt x="928586" y="333505"/>
                </a:cubicBezTo>
                <a:cubicBezTo>
                  <a:pt x="1283577" y="378951"/>
                  <a:pt x="1469327" y="415468"/>
                  <a:pt x="1469758" y="452879"/>
                </a:cubicBezTo>
                <a:cubicBezTo>
                  <a:pt x="1408163" y="669297"/>
                  <a:pt x="1209422" y="938574"/>
                  <a:pt x="734879" y="905758"/>
                </a:cubicBezTo>
                <a:cubicBezTo>
                  <a:pt x="369630" y="910576"/>
                  <a:pt x="8857" y="684769"/>
                  <a:pt x="0" y="452879"/>
                </a:cubicBezTo>
                <a:close/>
              </a:path>
            </a:pathLst>
          </a:custGeom>
          <a:solidFill>
            <a:srgbClr val="D5FFD4"/>
          </a:solidFill>
          <a:ln w="38100">
            <a:solidFill>
              <a:srgbClr val="99D14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10" name="Dowolny kształt 9">
            <a:extLst>
              <a:ext uri="{FF2B5EF4-FFF2-40B4-BE49-F238E27FC236}">
                <a16:creationId xmlns:a16="http://schemas.microsoft.com/office/drawing/2014/main" id="{934C76E7-E93A-F321-140E-02365E33A5A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8E971F6-68CB-7645-6FDE-EBCEDDE893FA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C9BD538-833C-6D09-9746-2357779D46BF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AAB1ED-BC8D-A31D-1AFD-84A6E3B3D7BF}"/>
              </a:ext>
            </a:extLst>
          </p:cNvPr>
          <p:cNvSpPr txBox="1"/>
          <p:nvPr/>
        </p:nvSpPr>
        <p:spPr>
          <a:xfrm>
            <a:off x="4407836" y="3670046"/>
            <a:ext cx="2109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200" b="0" dirty="0">
                <a:solidFill>
                  <a:srgbClr val="FF0000"/>
                </a:solidFill>
              </a:rPr>
              <a:t>wyzwalacz`</a:t>
            </a:r>
            <a:endParaRPr lang="pl-PL" sz="1600" b="0" dirty="0">
              <a:solidFill>
                <a:srgbClr val="FF0000"/>
              </a:solidFill>
            </a:endParaRPr>
          </a:p>
        </p:txBody>
      </p:sp>
      <p:sp>
        <p:nvSpPr>
          <p:cNvPr id="3" name="Dowolny kształt 2">
            <a:extLst>
              <a:ext uri="{FF2B5EF4-FFF2-40B4-BE49-F238E27FC236}">
                <a16:creationId xmlns:a16="http://schemas.microsoft.com/office/drawing/2014/main" id="{46CC4262-333E-822A-B41F-365C975DB614}"/>
              </a:ext>
            </a:extLst>
          </p:cNvPr>
          <p:cNvSpPr/>
          <p:nvPr/>
        </p:nvSpPr>
        <p:spPr>
          <a:xfrm>
            <a:off x="6084817" y="4527421"/>
            <a:ext cx="1994932" cy="1273846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02717B4-CC52-F41F-9D32-E80C084E4B7C}"/>
              </a:ext>
            </a:extLst>
          </p:cNvPr>
          <p:cNvCxnSpPr>
            <a:cxnSpLocks/>
          </p:cNvCxnSpPr>
          <p:nvPr/>
        </p:nvCxnSpPr>
        <p:spPr>
          <a:xfrm>
            <a:off x="4573575" y="3932374"/>
            <a:ext cx="51669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C1F83D1-178B-90EA-C31D-3C51B9893686}"/>
              </a:ext>
            </a:extLst>
          </p:cNvPr>
          <p:cNvSpPr txBox="1"/>
          <p:nvPr/>
        </p:nvSpPr>
        <p:spPr>
          <a:xfrm rot="18937904">
            <a:off x="6115456" y="4668332"/>
            <a:ext cx="104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200" b="0" dirty="0">
                <a:solidFill>
                  <a:srgbClr val="FF0000"/>
                </a:solidFill>
              </a:rPr>
              <a:t>praca</a:t>
            </a:r>
            <a:br>
              <a:rPr lang="pl-PL" sz="1200" b="0" dirty="0">
                <a:solidFill>
                  <a:srgbClr val="FF0000"/>
                </a:solidFill>
              </a:rPr>
            </a:br>
            <a:r>
              <a:rPr lang="pl-PL" sz="1200" b="0" dirty="0">
                <a:solidFill>
                  <a:srgbClr val="FF0000"/>
                </a:solidFill>
              </a:rPr>
              <a:t>wyrabianie</a:t>
            </a:r>
            <a:endParaRPr lang="pl-PL" sz="1600" b="0" dirty="0">
              <a:solidFill>
                <a:srgbClr val="FF0000"/>
              </a:solidFill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D4438D50-646C-DF08-9DF3-AA473A1D6792}"/>
              </a:ext>
            </a:extLst>
          </p:cNvPr>
          <p:cNvCxnSpPr>
            <a:cxnSpLocks/>
          </p:cNvCxnSpPr>
          <p:nvPr/>
        </p:nvCxnSpPr>
        <p:spPr>
          <a:xfrm flipH="1">
            <a:off x="6053241" y="4746075"/>
            <a:ext cx="806752" cy="6842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hmurka 30">
            <a:extLst>
              <a:ext uri="{FF2B5EF4-FFF2-40B4-BE49-F238E27FC236}">
                <a16:creationId xmlns:a16="http://schemas.microsoft.com/office/drawing/2014/main" id="{898B2E46-B727-333B-6695-59220A1B0FE6}"/>
              </a:ext>
            </a:extLst>
          </p:cNvPr>
          <p:cNvSpPr/>
          <p:nvPr/>
        </p:nvSpPr>
        <p:spPr>
          <a:xfrm>
            <a:off x="6065832" y="3838694"/>
            <a:ext cx="913477" cy="5689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dirty="0">
                <a:solidFill>
                  <a:srgbClr val="194F31"/>
                </a:solidFill>
              </a:rPr>
              <a:t>wzorce</a:t>
            </a:r>
          </a:p>
        </p:txBody>
      </p:sp>
      <p:sp>
        <p:nvSpPr>
          <p:cNvPr id="22" name="Owal 29">
            <a:extLst>
              <a:ext uri="{FF2B5EF4-FFF2-40B4-BE49-F238E27FC236}">
                <a16:creationId xmlns:a16="http://schemas.microsoft.com/office/drawing/2014/main" id="{D1AA5A99-6128-A300-01BD-A0734C433920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23" name="Owal 29">
            <a:extLst>
              <a:ext uri="{FF2B5EF4-FFF2-40B4-BE49-F238E27FC236}">
                <a16:creationId xmlns:a16="http://schemas.microsoft.com/office/drawing/2014/main" id="{35DB697D-CD93-86C1-133A-05A93E680A45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58BB2B8C-8ABF-5FE8-D60C-490E6CB08317}"/>
              </a:ext>
            </a:extLst>
          </p:cNvPr>
          <p:cNvCxnSpPr>
            <a:cxnSpLocks/>
          </p:cNvCxnSpPr>
          <p:nvPr/>
        </p:nvCxnSpPr>
        <p:spPr>
          <a:xfrm flipH="1">
            <a:off x="7365543" y="2776018"/>
            <a:ext cx="624614" cy="962705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492F5EBA-13F4-E1BC-7A83-79D30F03D434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681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Emocje…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08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o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 - AAAAA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7006084" y="2161215"/>
            <a:ext cx="1469758" cy="1280175"/>
          </a:xfrm>
          <a:prstGeom prst="teardrop">
            <a:avLst>
              <a:gd name="adj" fmla="val 26359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4421917" y="2231933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H="1">
            <a:off x="6441362" y="3000070"/>
            <a:ext cx="1135259" cy="1189851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 flipH="1">
            <a:off x="5691555" y="2801302"/>
            <a:ext cx="1466043" cy="26792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CF05DF-4912-BF13-9F3C-DBDB22F70A2B}"/>
              </a:ext>
            </a:extLst>
          </p:cNvPr>
          <p:cNvCxnSpPr>
            <a:cxnSpLocks/>
          </p:cNvCxnSpPr>
          <p:nvPr/>
        </p:nvCxnSpPr>
        <p:spPr>
          <a:xfrm flipH="1">
            <a:off x="4460648" y="3187202"/>
            <a:ext cx="475673" cy="135543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5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Wyrabianie charakteru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5689315" y="3413301"/>
            <a:ext cx="1469758" cy="1280175"/>
          </a:xfrm>
          <a:custGeom>
            <a:avLst/>
            <a:gdLst>
              <a:gd name="connsiteX0" fmla="*/ 0 w 1469758"/>
              <a:gd name="connsiteY0" fmla="*/ 640088 h 1280175"/>
              <a:gd name="connsiteX1" fmla="*/ 734879 w 1469758"/>
              <a:gd name="connsiteY1" fmla="*/ 0 h 1280175"/>
              <a:gd name="connsiteX2" fmla="*/ 928586 w 1469758"/>
              <a:gd name="connsiteY2" fmla="*/ 471367 h 1280175"/>
              <a:gd name="connsiteX3" fmla="*/ 1469758 w 1469758"/>
              <a:gd name="connsiteY3" fmla="*/ 640088 h 1280175"/>
              <a:gd name="connsiteX4" fmla="*/ 734879 w 1469758"/>
              <a:gd name="connsiteY4" fmla="*/ 1280176 h 1280175"/>
              <a:gd name="connsiteX5" fmla="*/ 0 w 1469758"/>
              <a:gd name="connsiteY5" fmla="*/ 640088 h 1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1280175" fill="none" extrusionOk="0">
                <a:moveTo>
                  <a:pt x="0" y="640088"/>
                </a:moveTo>
                <a:cubicBezTo>
                  <a:pt x="-32518" y="281597"/>
                  <a:pt x="259186" y="65745"/>
                  <a:pt x="734879" y="0"/>
                </a:cubicBezTo>
                <a:cubicBezTo>
                  <a:pt x="799053" y="-3765"/>
                  <a:pt x="851505" y="174510"/>
                  <a:pt x="928586" y="471367"/>
                </a:cubicBezTo>
                <a:cubicBezTo>
                  <a:pt x="1301631" y="534473"/>
                  <a:pt x="1472096" y="584409"/>
                  <a:pt x="1469758" y="640088"/>
                </a:cubicBezTo>
                <a:cubicBezTo>
                  <a:pt x="1455543" y="991300"/>
                  <a:pt x="1176174" y="1309154"/>
                  <a:pt x="734879" y="1280176"/>
                </a:cubicBezTo>
                <a:cubicBezTo>
                  <a:pt x="364086" y="1332380"/>
                  <a:pt x="6295" y="1058800"/>
                  <a:pt x="0" y="640088"/>
                </a:cubicBezTo>
                <a:close/>
              </a:path>
              <a:path w="1469758" h="1280175" stroke="0" extrusionOk="0">
                <a:moveTo>
                  <a:pt x="0" y="640088"/>
                </a:moveTo>
                <a:cubicBezTo>
                  <a:pt x="-43950" y="259468"/>
                  <a:pt x="319692" y="3500"/>
                  <a:pt x="734879" y="0"/>
                </a:cubicBezTo>
                <a:cubicBezTo>
                  <a:pt x="842277" y="9016"/>
                  <a:pt x="831987" y="158140"/>
                  <a:pt x="928586" y="471367"/>
                </a:cubicBezTo>
                <a:cubicBezTo>
                  <a:pt x="1281206" y="535577"/>
                  <a:pt x="1468349" y="591636"/>
                  <a:pt x="1469758" y="640088"/>
                </a:cubicBezTo>
                <a:cubicBezTo>
                  <a:pt x="1399497" y="955157"/>
                  <a:pt x="1155275" y="1287121"/>
                  <a:pt x="734879" y="1280176"/>
                </a:cubicBezTo>
                <a:cubicBezTo>
                  <a:pt x="351766" y="1282875"/>
                  <a:pt x="8270" y="976580"/>
                  <a:pt x="0" y="640088"/>
                </a:cubicBezTo>
                <a:close/>
              </a:path>
            </a:pathLst>
          </a:custGeom>
          <a:solidFill>
            <a:srgbClr val="D5FFD4"/>
          </a:solidFill>
          <a:ln>
            <a:solidFill>
              <a:srgbClr val="99D14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-1291653" y="3255101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V="1">
            <a:off x="4248703" y="3915914"/>
            <a:ext cx="1601556" cy="17331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>
            <a:off x="6841286" y="4351960"/>
            <a:ext cx="1572931" cy="7917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635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683CBD7-FA57-CC69-5857-1AEA8E24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7D7AD2-6431-6224-375D-1292CE83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Podstawowe emocje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strach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wstyd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gniew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smutek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radość</a:t>
            </a:r>
          </a:p>
        </p:txBody>
      </p:sp>
      <p:sp>
        <p:nvSpPr>
          <p:cNvPr id="3" name="Łza 2">
            <a:extLst>
              <a:ext uri="{FF2B5EF4-FFF2-40B4-BE49-F238E27FC236}">
                <a16:creationId xmlns:a16="http://schemas.microsoft.com/office/drawing/2014/main" id="{622A69E6-0F9E-0552-7EC9-6944A4614633}"/>
              </a:ext>
            </a:extLst>
          </p:cNvPr>
          <p:cNvSpPr/>
          <p:nvPr/>
        </p:nvSpPr>
        <p:spPr>
          <a:xfrm>
            <a:off x="7385815" y="2148825"/>
            <a:ext cx="3605645" cy="3140556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4000" dirty="0"/>
              <a:t>18 lipca 2022, 30 października 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Naturalistyczny model </a:t>
            </a:r>
            <a:br>
              <a:rPr lang="pl-PL" sz="3600" dirty="0"/>
            </a:br>
            <a:r>
              <a:rPr lang="pl-PL" sz="3600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Teistyczny model człowieka </a:t>
            </a:r>
            <a:br>
              <a:rPr lang="pl-PL" sz="3600" dirty="0"/>
            </a:br>
            <a:r>
              <a:rPr lang="pl-PL" sz="3600" dirty="0"/>
              <a:t>zmysłowego </a:t>
            </a:r>
            <a:r>
              <a:rPr lang="pl-PL" sz="1200" i="1" dirty="0"/>
              <a:t>(</a:t>
            </a:r>
            <a:r>
              <a:rPr lang="el-GR" sz="1200" i="1" dirty="0"/>
              <a:t>ψυχικός </a:t>
            </a:r>
            <a:r>
              <a:rPr lang="el-GR" sz="1200" i="1" dirty="0" err="1"/>
              <a:t>ἄνθρωπος</a:t>
            </a:r>
            <a:r>
              <a:rPr lang="el-GR" sz="1200" i="1" dirty="0"/>
              <a:t> - </a:t>
            </a:r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)</a:t>
            </a:r>
            <a:endParaRPr lang="pl-PL" sz="3600" i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8433BDA-C8B0-84BF-5695-B45F6858656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489879-079E-23A1-FF56-4DA024AEE18A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Teistyczny model człowieka</a:t>
            </a:r>
            <a:br>
              <a:rPr lang="pl-PL" sz="3600" dirty="0"/>
            </a:br>
            <a:r>
              <a:rPr lang="pl-PL" sz="1400" i="1" dirty="0"/>
              <a:t>(</a:t>
            </a:r>
            <a:r>
              <a:rPr lang="el-GR" sz="1400" i="1" dirty="0"/>
              <a:t>ψυχικός </a:t>
            </a:r>
            <a:r>
              <a:rPr lang="el-GR" sz="1400" i="1" dirty="0" err="1"/>
              <a:t>ἄνθρωπος</a:t>
            </a:r>
            <a:r>
              <a:rPr lang="el-GR" sz="1400" i="1" dirty="0"/>
              <a:t> - </a:t>
            </a:r>
            <a:r>
              <a:rPr lang="pl-PL" sz="1400" i="1" dirty="0" err="1"/>
              <a:t>psychikos</a:t>
            </a:r>
            <a:r>
              <a:rPr lang="pl-PL" sz="1400" i="1" dirty="0"/>
              <a:t> </a:t>
            </a:r>
            <a:r>
              <a:rPr lang="pl-PL" sz="1400" i="1" dirty="0" err="1"/>
              <a:t>anthrōpos</a:t>
            </a:r>
            <a:r>
              <a:rPr lang="pl-PL" sz="1400" i="1" dirty="0"/>
              <a:t>)</a:t>
            </a:r>
            <a:endParaRPr lang="pl-PL" sz="3600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809748" y="896215"/>
            <a:ext cx="3342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Święty: </a:t>
            </a:r>
            <a:br>
              <a:rPr lang="pl-PL" dirty="0"/>
            </a:br>
            <a:r>
              <a:rPr lang="pl-PL" dirty="0"/>
              <a:t>przekonuje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Teistyczny model człowieka </a:t>
            </a:r>
            <a:br>
              <a:rPr lang="pl-PL" sz="3600" dirty="0"/>
            </a:br>
            <a:r>
              <a:rPr lang="pl-PL" sz="3600" dirty="0"/>
              <a:t>duchowego </a:t>
            </a:r>
            <a:r>
              <a:rPr lang="el-GR" sz="1400" dirty="0" err="1"/>
              <a:t>πνευματικοις</a:t>
            </a:r>
            <a:r>
              <a:rPr lang="el-GR" sz="1400" dirty="0"/>
              <a:t> – </a:t>
            </a:r>
            <a:r>
              <a:rPr lang="pl-PL" sz="1400" dirty="0" err="1"/>
              <a:t>pneumatikois</a:t>
            </a:r>
            <a:endParaRPr lang="pl-PL" sz="3600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952B9E-7C77-D639-259A-3151B48D41C5}"/>
              </a:ext>
            </a:extLst>
          </p:cNvPr>
          <p:cNvSpPr txBox="1"/>
          <p:nvPr/>
        </p:nvSpPr>
        <p:spPr>
          <a:xfrm>
            <a:off x="8962850" y="1709224"/>
            <a:ext cx="319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Święty:</a:t>
            </a:r>
          </a:p>
          <a:p>
            <a:pPr algn="l"/>
            <a:r>
              <a:rPr lang="pl-PL" dirty="0"/>
              <a:t>wprowadza w prawdę, </a:t>
            </a:r>
          </a:p>
          <a:p>
            <a:pPr algn="l"/>
            <a:r>
              <a:rPr lang="pl-PL" dirty="0"/>
              <a:t>przekazuje co usłyszy, </a:t>
            </a:r>
          </a:p>
          <a:p>
            <a:pPr algn="l"/>
            <a:r>
              <a:rPr lang="pl-PL" dirty="0"/>
              <a:t>objawia rzeczy przyszłe</a:t>
            </a:r>
          </a:p>
        </p:txBody>
      </p: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12716</TotalTime>
  <Words>3734</Words>
  <Application>Microsoft Macintosh PowerPoint</Application>
  <PresentationFormat>Panoramiczny</PresentationFormat>
  <Paragraphs>1231</Paragraphs>
  <Slides>89</Slides>
  <Notes>47</Notes>
  <HiddenSlides>5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Times</vt:lpstr>
      <vt:lpstr>Verdana</vt:lpstr>
      <vt:lpstr>Motyw pakietu Office</vt:lpstr>
      <vt:lpstr>Nauka o duszy….  Była epistemologia i model infrormacyjny ToDo: * przygotować wersję 2.o gdzie ważniejsza będzie przemiana pod wpływem ducha a nie praca psychologią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Jak przebiega informacja</vt:lpstr>
      <vt:lpstr>Jak przebiega informacja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Przemyślenia o kolorach z 23 marca 2023 Problem: stworzyć paletę kolorów do używania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dyskusji kolorów </vt:lpstr>
      <vt:lpstr>Uzgodnienie kolorów, 3 marca 2023</vt:lpstr>
      <vt:lpstr>KOLORUJE 1 Wszystko, albo prawie wszystko to powinno być</vt:lpstr>
      <vt:lpstr>Drugie uzgodnienie kolorów, 3 marca 2023</vt:lpstr>
      <vt:lpstr>Naturalistyczny model informacyjny  człowieka ale więcej szczegółów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Epistemologia</vt:lpstr>
      <vt:lpstr>Obrazek gdzie jest człowiek i rzeczywistość - poznajemy badając i mając objawienie</vt:lpstr>
      <vt:lpstr>Gdzie rozgrywa się walka – obrazek do idei Walka o umysł</vt:lpstr>
      <vt:lpstr>Prezentacja programu PowerPoint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Seria obrazków poniżej….</vt:lpstr>
      <vt:lpstr>Co tam się dzieje?</vt:lpstr>
      <vt:lpstr>Ilustracje z dzieła René Descartes (Kartezjusz): L’homme, et un Traitté de la formation du foetus, 1664.</vt:lpstr>
      <vt:lpstr>Podstawowy proces człowieka racjonalnego</vt:lpstr>
      <vt:lpstr>Punkt wyjścia – jak działa człowiek</vt:lpstr>
      <vt:lpstr>Modelowanie Mateusza (październik ’2023)</vt:lpstr>
      <vt:lpstr>Modelowanie Mateusza  (październik ’2023)</vt:lpstr>
      <vt:lpstr>Emocje…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Działanie trzeźwe, rozsądne - AAAAA</vt:lpstr>
      <vt:lpstr>Wyrabianie charakteru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  18 lipca 2022, 30 października 2023</vt:lpstr>
      <vt:lpstr>Naturalistyczny model  informacyjny człowieka</vt:lpstr>
      <vt:lpstr>Teistyczny model człowieka  zmysłowego (ψυχικός ἄνθρωπος - psychikos anthrōpos)</vt:lpstr>
      <vt:lpstr>Teistyczny model człowieka (ψυχικός ἄνθρωπος - psychikos anthrōpos)</vt:lpstr>
      <vt:lpstr>Teistyczny model człowieka  duchowego πνευματικοις – pneumatikois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264</cp:revision>
  <cp:lastPrinted>2023-10-30T12:17:07Z</cp:lastPrinted>
  <dcterms:created xsi:type="dcterms:W3CDTF">2018-05-18T15:30:11Z</dcterms:created>
  <dcterms:modified xsi:type="dcterms:W3CDTF">2023-11-03T12:36:25Z</dcterms:modified>
</cp:coreProperties>
</file>